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</p:sldMasterIdLst>
  <p:notesMasterIdLst>
    <p:notesMasterId r:id="rId40"/>
  </p:notesMasterIdLst>
  <p:handoutMasterIdLst>
    <p:handoutMasterId r:id="rId41"/>
  </p:handoutMasterIdLst>
  <p:sldIdLst>
    <p:sldId id="1336" r:id="rId3"/>
    <p:sldId id="1373" r:id="rId4"/>
    <p:sldId id="1387" r:id="rId5"/>
    <p:sldId id="1388" r:id="rId6"/>
    <p:sldId id="1411" r:id="rId7"/>
    <p:sldId id="1412" r:id="rId8"/>
    <p:sldId id="1413" r:id="rId9"/>
    <p:sldId id="1414" r:id="rId10"/>
    <p:sldId id="1415" r:id="rId11"/>
    <p:sldId id="1416" r:id="rId12"/>
    <p:sldId id="1417" r:id="rId13"/>
    <p:sldId id="1418" r:id="rId14"/>
    <p:sldId id="1419" r:id="rId15"/>
    <p:sldId id="1420" r:id="rId16"/>
    <p:sldId id="1421" r:id="rId17"/>
    <p:sldId id="1424" r:id="rId18"/>
    <p:sldId id="1425" r:id="rId19"/>
    <p:sldId id="1426" r:id="rId20"/>
    <p:sldId id="1427" r:id="rId21"/>
    <p:sldId id="1428" r:id="rId22"/>
    <p:sldId id="1429" r:id="rId23"/>
    <p:sldId id="1430" r:id="rId24"/>
    <p:sldId id="1431" r:id="rId25"/>
    <p:sldId id="1432" r:id="rId26"/>
    <p:sldId id="1433" r:id="rId27"/>
    <p:sldId id="1434" r:id="rId28"/>
    <p:sldId id="1435" r:id="rId29"/>
    <p:sldId id="1205" r:id="rId30"/>
    <p:sldId id="1206" r:id="rId31"/>
    <p:sldId id="1207" r:id="rId32"/>
    <p:sldId id="1208" r:id="rId33"/>
    <p:sldId id="1209" r:id="rId34"/>
    <p:sldId id="1210" r:id="rId35"/>
    <p:sldId id="1211" r:id="rId36"/>
    <p:sldId id="1391" r:id="rId37"/>
    <p:sldId id="1392" r:id="rId38"/>
    <p:sldId id="1337" r:id="rId39"/>
  </p:sldIdLst>
  <p:sldSz cx="9144000" cy="6858000" type="screen4x3"/>
  <p:notesSz cx="6681788" cy="9812338"/>
  <p:defaultTextStyle>
    <a:defPPr>
      <a:defRPr lang="ru-RU"/>
    </a:defPPr>
    <a:lvl1pPr algn="l" rtl="0" fontAlgn="base">
      <a:lnSpc>
        <a:spcPct val="80000"/>
      </a:lnSpc>
      <a:spcBef>
        <a:spcPct val="100000"/>
      </a:spcBef>
      <a:spcAft>
        <a:spcPct val="0"/>
      </a:spcAft>
      <a:buClr>
        <a:srgbClr val="663300"/>
      </a:buClr>
      <a:buChar char="•"/>
      <a:defRPr sz="9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1pPr>
    <a:lvl2pPr marL="457200" algn="l" rtl="0" fontAlgn="base">
      <a:lnSpc>
        <a:spcPct val="80000"/>
      </a:lnSpc>
      <a:spcBef>
        <a:spcPct val="100000"/>
      </a:spcBef>
      <a:spcAft>
        <a:spcPct val="0"/>
      </a:spcAft>
      <a:buClr>
        <a:srgbClr val="663300"/>
      </a:buClr>
      <a:buChar char="•"/>
      <a:defRPr sz="9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2pPr>
    <a:lvl3pPr marL="914400" algn="l" rtl="0" fontAlgn="base">
      <a:lnSpc>
        <a:spcPct val="80000"/>
      </a:lnSpc>
      <a:spcBef>
        <a:spcPct val="100000"/>
      </a:spcBef>
      <a:spcAft>
        <a:spcPct val="0"/>
      </a:spcAft>
      <a:buClr>
        <a:srgbClr val="663300"/>
      </a:buClr>
      <a:buChar char="•"/>
      <a:defRPr sz="9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3pPr>
    <a:lvl4pPr marL="1371600" algn="l" rtl="0" fontAlgn="base">
      <a:lnSpc>
        <a:spcPct val="80000"/>
      </a:lnSpc>
      <a:spcBef>
        <a:spcPct val="100000"/>
      </a:spcBef>
      <a:spcAft>
        <a:spcPct val="0"/>
      </a:spcAft>
      <a:buClr>
        <a:srgbClr val="663300"/>
      </a:buClr>
      <a:buChar char="•"/>
      <a:defRPr sz="9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4pPr>
    <a:lvl5pPr marL="1828800" algn="l" rtl="0" fontAlgn="base">
      <a:lnSpc>
        <a:spcPct val="80000"/>
      </a:lnSpc>
      <a:spcBef>
        <a:spcPct val="100000"/>
      </a:spcBef>
      <a:spcAft>
        <a:spcPct val="0"/>
      </a:spcAft>
      <a:buClr>
        <a:srgbClr val="663300"/>
      </a:buClr>
      <a:buChar char="•"/>
      <a:defRPr sz="9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996633"/>
    <a:srgbClr val="FFD347"/>
    <a:srgbClr val="D09E00"/>
    <a:srgbClr val="33CCFF"/>
    <a:srgbClr val="4A382A"/>
    <a:srgbClr val="43422D"/>
    <a:srgbClr val="FFD03B"/>
    <a:srgbClr val="626141"/>
    <a:srgbClr val="990099"/>
  </p:clrMru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Светлый стиль 3 -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-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Светлый стиль 2 -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7CE84F3-28C3-443E-9E96-99CF82512B78}" styleName="Темный стиль 1 -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Темный стиль 1 - акцент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Темный стиль 1 -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Темный стиль 1 -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Светлый стиль 3 -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46F890A9-2807-4EBB-B81D-B2AA78EC7F39}" styleName="Темный стиль 2 -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Средний стиль 1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Темный стиль 2 -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A107856-5554-42FB-B03E-39F5DBC370BA}" styleName="Средний стиль 4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86" autoAdjust="0"/>
    <p:restoredTop sz="94225" autoAdjust="0"/>
  </p:normalViewPr>
  <p:slideViewPr>
    <p:cSldViewPr>
      <p:cViewPr>
        <p:scale>
          <a:sx n="90" d="100"/>
          <a:sy n="90" d="100"/>
        </p:scale>
        <p:origin x="-1380" y="-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62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232"/>
    </p:cViewPr>
  </p:sorter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2895962" cy="48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60" tIns="45080" rIns="90160" bIns="4508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84266" y="0"/>
            <a:ext cx="2895962" cy="48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60" tIns="45080" rIns="90160" bIns="4508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321408"/>
            <a:ext cx="2895962" cy="48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60" tIns="45080" rIns="90160" bIns="4508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84266" y="9321408"/>
            <a:ext cx="2895962" cy="48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60" tIns="45080" rIns="90160" bIns="4508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9B37A811-32FD-4769-A839-D1A32C65AA7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2895962" cy="4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60" tIns="45080" rIns="90160" bIns="4508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84266" y="0"/>
            <a:ext cx="2895962" cy="4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60" tIns="45080" rIns="90160" bIns="4508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2175" y="735013"/>
            <a:ext cx="4903788" cy="36798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8179" y="4661488"/>
            <a:ext cx="5345430" cy="4415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60" tIns="45080" rIns="90160" bIns="450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319839"/>
            <a:ext cx="2895962" cy="4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60" tIns="45080" rIns="90160" bIns="4508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84266" y="9319839"/>
            <a:ext cx="2895962" cy="4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60" tIns="45080" rIns="90160" bIns="4508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97D50476-16D3-4999-94C2-60C3EE1600E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26" descr="Logo_Eng_CMYK_var2_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213" y="333375"/>
            <a:ext cx="3362325" cy="154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2781300"/>
            <a:ext cx="7696200" cy="1265238"/>
          </a:xfrm>
        </p:spPr>
        <p:txBody>
          <a:bodyPr/>
          <a:lstStyle>
            <a:lvl1pPr>
              <a:defRPr sz="3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4292600"/>
            <a:ext cx="7696200" cy="1530350"/>
          </a:xfr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663300"/>
                </a:solidFill>
                <a:latin typeface="Georgia" pitchFamily="18" charset="0"/>
              </a:defRPr>
            </a:lvl1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29413" y="260350"/>
            <a:ext cx="2090737" cy="587057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60350"/>
            <a:ext cx="6119813" cy="58705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913" y="260350"/>
            <a:ext cx="7488237" cy="6477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57200" y="1268413"/>
            <a:ext cx="8229600" cy="4862512"/>
          </a:xfr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6540" y="274638"/>
            <a:ext cx="4572000" cy="1143000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accent2">
                    <a:lumMod val="50000"/>
                  </a:schemeClr>
                </a:solidFill>
                <a:latin typeface="+mj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4800" y="1600200"/>
            <a:ext cx="4038600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+mj-lt"/>
                <a:ea typeface="Tahoma" pitchFamily="34" charset="0"/>
                <a:cs typeface="Tahoma" pitchFamily="34" charset="0"/>
              </a:defRPr>
            </a:lvl1pPr>
            <a:lvl2pPr>
              <a:defRPr sz="1600">
                <a:solidFill>
                  <a:schemeClr val="accent2">
                    <a:lumMod val="50000"/>
                  </a:schemeClr>
                </a:solidFill>
                <a:latin typeface="+mj-lt"/>
                <a:ea typeface="Tahoma" pitchFamily="34" charset="0"/>
                <a:cs typeface="Tahoma" pitchFamily="34" charset="0"/>
              </a:defRPr>
            </a:lvl2pPr>
            <a:lvl3pPr>
              <a:defRPr sz="1400">
                <a:solidFill>
                  <a:schemeClr val="accent2">
                    <a:lumMod val="50000"/>
                  </a:schemeClr>
                </a:solidFill>
                <a:latin typeface="+mj-lt"/>
                <a:ea typeface="Tahoma" pitchFamily="34" charset="0"/>
                <a:cs typeface="Tahoma" pitchFamily="34" charset="0"/>
              </a:defRPr>
            </a:lvl3pPr>
            <a:lvl4pPr>
              <a:defRPr sz="1200">
                <a:solidFill>
                  <a:schemeClr val="accent2">
                    <a:lumMod val="50000"/>
                  </a:schemeClr>
                </a:solidFill>
                <a:latin typeface="+mj-lt"/>
                <a:ea typeface="Tahoma" pitchFamily="34" charset="0"/>
                <a:cs typeface="Tahoma" pitchFamily="34" charset="0"/>
              </a:defRPr>
            </a:lvl4pPr>
            <a:lvl5pPr>
              <a:defRPr sz="1200">
                <a:solidFill>
                  <a:schemeClr val="accent2">
                    <a:lumMod val="50000"/>
                  </a:schemeClr>
                </a:solidFill>
                <a:latin typeface="+mj-lt"/>
                <a:ea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B9F1E0-73E5-47C6-B896-57F26B2B9A74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207A92-A620-437A-84F4-607D2983DF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910804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B9F1E0-73E5-47C6-B896-57F26B2B9A74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207A92-A620-437A-84F4-607D2983DF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dirty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29413" y="260350"/>
            <a:ext cx="2090737" cy="587057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60350"/>
            <a:ext cx="6119813" cy="58705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dirty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31913" y="260350"/>
            <a:ext cx="7488237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8413"/>
            <a:ext cx="8229600" cy="486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121856" name="Rectangle 1024"/>
          <p:cNvSpPr>
            <a:spLocks noChangeArrowheads="1"/>
          </p:cNvSpPr>
          <p:nvPr/>
        </p:nvSpPr>
        <p:spPr bwMode="auto">
          <a:xfrm>
            <a:off x="6804025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sz="1000" dirty="0">
              <a:latin typeface="Arial" pitchFamily="34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fld id="{0D325A8D-D1AB-46BA-B1E3-FC36D57A64F2}" type="slidenum">
              <a:rPr lang="ru-RU" sz="1000">
                <a:latin typeface="Arial" pitchFamily="34" charset="0"/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t>‹#›</a:t>
            </a:fld>
            <a:endParaRPr lang="ru-RU" sz="1000" dirty="0">
              <a:latin typeface="Arial" pitchFamily="34" charset="0"/>
            </a:endParaRPr>
          </a:p>
        </p:txBody>
      </p:sp>
      <p:sp>
        <p:nvSpPr>
          <p:cNvPr id="8" name="Line 5"/>
          <p:cNvSpPr>
            <a:spLocks noChangeShapeType="1"/>
          </p:cNvSpPr>
          <p:nvPr userDrawn="1"/>
        </p:nvSpPr>
        <p:spPr bwMode="auto">
          <a:xfrm>
            <a:off x="1065475" y="103367"/>
            <a:ext cx="8083798" cy="2375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endParaRPr lang="ru-RU" dirty="0">
              <a:ea typeface="+mn-ea"/>
            </a:endParaRPr>
          </a:p>
        </p:txBody>
      </p:sp>
      <p:sp>
        <p:nvSpPr>
          <p:cNvPr id="10" name="Line 4"/>
          <p:cNvSpPr>
            <a:spLocks noChangeShapeType="1"/>
          </p:cNvSpPr>
          <p:nvPr userDrawn="1"/>
        </p:nvSpPr>
        <p:spPr bwMode="auto">
          <a:xfrm>
            <a:off x="1054143" y="836640"/>
            <a:ext cx="8078524" cy="3422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endParaRPr lang="ru-RU" dirty="0">
              <a:ea typeface="+mn-ea"/>
            </a:endParaRPr>
          </a:p>
        </p:txBody>
      </p:sp>
      <p:pic>
        <p:nvPicPr>
          <p:cNvPr id="11" name="Picture 6" descr="E:\№1_РАБОТА ВЕЛЬД-21\АССОТРИМЕНТНОЕ ПРЕДЛОЖЕНИЕ 2020\Логотипы\ЛОГОТИП В-21_2019\logo_veld_2019_АП11.png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5968" y="30976"/>
            <a:ext cx="981456" cy="8766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08" r:id="rId1"/>
    <p:sldLayoutId id="2147484386" r:id="rId2"/>
    <p:sldLayoutId id="2147484387" r:id="rId3"/>
    <p:sldLayoutId id="2147484388" r:id="rId4"/>
    <p:sldLayoutId id="2147484389" r:id="rId5"/>
    <p:sldLayoutId id="2147484390" r:id="rId6"/>
    <p:sldLayoutId id="2147484391" r:id="rId7"/>
    <p:sldLayoutId id="2147484392" r:id="rId8"/>
    <p:sldLayoutId id="2147484393" r:id="rId9"/>
    <p:sldLayoutId id="2147484394" r:id="rId10"/>
    <p:sldLayoutId id="2147484395" r:id="rId11"/>
    <p:sldLayoutId id="2147484396" r:id="rId12"/>
    <p:sldLayoutId id="2147484409" r:id="rId13"/>
    <p:sldLayoutId id="2147484410" r:id="rId1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63300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63300"/>
          </a:solidFill>
          <a:latin typeface="Georgia" pitchFamily="18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63300"/>
          </a:solidFill>
          <a:latin typeface="Georgia" pitchFamily="18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63300"/>
          </a:solidFill>
          <a:latin typeface="Georgia" pitchFamily="18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63300"/>
          </a:solidFill>
          <a:latin typeface="Georgia" pitchFamily="18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663300"/>
          </a:solidFill>
          <a:latin typeface="Georg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663300"/>
          </a:solidFill>
          <a:latin typeface="Georg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663300"/>
          </a:solidFill>
          <a:latin typeface="Georg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663300"/>
          </a:solidFill>
          <a:latin typeface="Georgia" pitchFamily="18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rgbClr val="660066"/>
        </a:buClr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rgbClr val="660066"/>
        </a:buClr>
        <a:buChar char="•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377950" indent="-468313" algn="l" rtl="0" eaLnBrk="0" fontAlgn="base" hangingPunct="0">
        <a:spcBef>
          <a:spcPct val="20000"/>
        </a:spcBef>
        <a:spcAft>
          <a:spcPct val="0"/>
        </a:spcAft>
        <a:buClr>
          <a:srgbClr val="660066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827213" indent="-438150" algn="l" rtl="0" eaLnBrk="0" fontAlgn="base" hangingPunct="0">
        <a:spcBef>
          <a:spcPct val="20000"/>
        </a:spcBef>
        <a:spcAft>
          <a:spcPct val="0"/>
        </a:spcAft>
        <a:buClr>
          <a:srgbClr val="660066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297113" indent="-468313" algn="l" rtl="0" eaLnBrk="0" fontAlgn="base" hangingPunct="0">
        <a:spcBef>
          <a:spcPct val="20000"/>
        </a:spcBef>
        <a:spcAft>
          <a:spcPct val="0"/>
        </a:spcAft>
        <a:buClr>
          <a:srgbClr val="660066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rgbClr val="660066"/>
        </a:buClr>
        <a:buChar char="•"/>
        <a:defRPr sz="2000">
          <a:solidFill>
            <a:schemeClr val="tx1"/>
          </a:solidFill>
          <a:latin typeface="+mn-lt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rgbClr val="660066"/>
        </a:buClr>
        <a:buChar char="•"/>
        <a:defRPr sz="2000">
          <a:solidFill>
            <a:schemeClr val="tx1"/>
          </a:solidFill>
          <a:latin typeface="+mn-lt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rgbClr val="660066"/>
        </a:buClr>
        <a:buChar char="•"/>
        <a:defRPr sz="2000">
          <a:solidFill>
            <a:schemeClr val="tx1"/>
          </a:solidFill>
          <a:latin typeface="+mn-lt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rgbClr val="660066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31913" y="260350"/>
            <a:ext cx="7488237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8413"/>
            <a:ext cx="8229600" cy="486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321540" name="Line 4"/>
          <p:cNvSpPr>
            <a:spLocks noChangeShapeType="1"/>
          </p:cNvSpPr>
          <p:nvPr/>
        </p:nvSpPr>
        <p:spPr bwMode="auto">
          <a:xfrm>
            <a:off x="0" y="90805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endParaRPr lang="ru-RU" dirty="0">
              <a:ea typeface="+mn-ea"/>
            </a:endParaRPr>
          </a:p>
        </p:txBody>
      </p:sp>
      <p:sp>
        <p:nvSpPr>
          <p:cNvPr id="321541" name="Line 5"/>
          <p:cNvSpPr>
            <a:spLocks noChangeShapeType="1"/>
          </p:cNvSpPr>
          <p:nvPr/>
        </p:nvSpPr>
        <p:spPr bwMode="auto">
          <a:xfrm>
            <a:off x="0" y="188913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endParaRPr lang="ru-RU" dirty="0">
              <a:ea typeface="+mn-ea"/>
            </a:endParaRPr>
          </a:p>
        </p:txBody>
      </p:sp>
      <p:sp>
        <p:nvSpPr>
          <p:cNvPr id="321542" name="Rectangle 6"/>
          <p:cNvSpPr>
            <a:spLocks noChangeArrowheads="1"/>
          </p:cNvSpPr>
          <p:nvPr/>
        </p:nvSpPr>
        <p:spPr bwMode="auto">
          <a:xfrm>
            <a:off x="6804025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sz="1000" dirty="0">
              <a:latin typeface="Arial" pitchFamily="34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fld id="{46525447-F1BB-422E-99CF-89AEB343225F}" type="slidenum">
              <a:rPr lang="ru-RU" sz="1000">
                <a:latin typeface="Arial" pitchFamily="34" charset="0"/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t>‹#›</a:t>
            </a:fld>
            <a:endParaRPr lang="ru-RU" sz="1000" dirty="0">
              <a:latin typeface="Arial" pitchFamily="34" charset="0"/>
            </a:endParaRPr>
          </a:p>
        </p:txBody>
      </p:sp>
      <p:pic>
        <p:nvPicPr>
          <p:cNvPr id="4103" name="Picture 7" descr="Logo_Eng_CMYK_var2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620713"/>
            <a:ext cx="1331913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97" r:id="rId1"/>
    <p:sldLayoutId id="2147484398" r:id="rId2"/>
    <p:sldLayoutId id="2147484399" r:id="rId3"/>
    <p:sldLayoutId id="2147484400" r:id="rId4"/>
    <p:sldLayoutId id="2147484401" r:id="rId5"/>
    <p:sldLayoutId id="2147484402" r:id="rId6"/>
    <p:sldLayoutId id="2147484403" r:id="rId7"/>
    <p:sldLayoutId id="2147484404" r:id="rId8"/>
    <p:sldLayoutId id="2147484405" r:id="rId9"/>
    <p:sldLayoutId id="2147484406" r:id="rId10"/>
    <p:sldLayoutId id="2147484407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63300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63300"/>
          </a:solidFill>
          <a:latin typeface="Georgia" pitchFamily="18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63300"/>
          </a:solidFill>
          <a:latin typeface="Georgia" pitchFamily="18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63300"/>
          </a:solidFill>
          <a:latin typeface="Georgia" pitchFamily="18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63300"/>
          </a:solidFill>
          <a:latin typeface="Georgia" pitchFamily="18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663300"/>
          </a:solidFill>
          <a:latin typeface="Georg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663300"/>
          </a:solidFill>
          <a:latin typeface="Georg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663300"/>
          </a:solidFill>
          <a:latin typeface="Georg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663300"/>
          </a:solidFill>
          <a:latin typeface="Georgia" pitchFamily="18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rgbClr val="660066"/>
        </a:buClr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rgbClr val="660066"/>
        </a:buClr>
        <a:buChar char="•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377950" indent="-468313" algn="l" rtl="0" eaLnBrk="0" fontAlgn="base" hangingPunct="0">
        <a:spcBef>
          <a:spcPct val="20000"/>
        </a:spcBef>
        <a:spcAft>
          <a:spcPct val="0"/>
        </a:spcAft>
        <a:buClr>
          <a:srgbClr val="660066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827213" indent="-438150" algn="l" rtl="0" eaLnBrk="0" fontAlgn="base" hangingPunct="0">
        <a:spcBef>
          <a:spcPct val="20000"/>
        </a:spcBef>
        <a:spcAft>
          <a:spcPct val="0"/>
        </a:spcAft>
        <a:buClr>
          <a:srgbClr val="660066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297113" indent="-468313" algn="l" rtl="0" eaLnBrk="0" fontAlgn="base" hangingPunct="0">
        <a:spcBef>
          <a:spcPct val="20000"/>
        </a:spcBef>
        <a:spcAft>
          <a:spcPct val="0"/>
        </a:spcAft>
        <a:buClr>
          <a:srgbClr val="660066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rgbClr val="660066"/>
        </a:buClr>
        <a:buChar char="•"/>
        <a:defRPr sz="2000">
          <a:solidFill>
            <a:schemeClr val="tx1"/>
          </a:solidFill>
          <a:latin typeface="+mn-lt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rgbClr val="660066"/>
        </a:buClr>
        <a:buChar char="•"/>
        <a:defRPr sz="2000">
          <a:solidFill>
            <a:schemeClr val="tx1"/>
          </a:solidFill>
          <a:latin typeface="+mn-lt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rgbClr val="660066"/>
        </a:buClr>
        <a:buChar char="•"/>
        <a:defRPr sz="2000">
          <a:solidFill>
            <a:schemeClr val="tx1"/>
          </a:solidFill>
          <a:latin typeface="+mn-lt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rgbClr val="660066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42.png"/><Relationship Id="rId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jpe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4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42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6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96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jpeg"/><Relationship Id="rId4" Type="http://schemas.openxmlformats.org/officeDocument/2006/relationships/image" Target="../media/image6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42.png"/><Relationship Id="rId4" Type="http://schemas.openxmlformats.org/officeDocument/2006/relationships/image" Target="../media/image10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3" Type="http://schemas.openxmlformats.org/officeDocument/2006/relationships/image" Target="../media/image66.jpeg"/><Relationship Id="rId7" Type="http://schemas.openxmlformats.org/officeDocument/2006/relationships/image" Target="../media/image105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.jpeg"/><Relationship Id="rId5" Type="http://schemas.microsoft.com/office/2007/relationships/hdphoto" Target="NULL"/><Relationship Id="rId4" Type="http://schemas.openxmlformats.org/officeDocument/2006/relationships/image" Target="../media/image103.png"/><Relationship Id="rId9" Type="http://schemas.openxmlformats.org/officeDocument/2006/relationships/image" Target="../media/image10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3" Type="http://schemas.openxmlformats.org/officeDocument/2006/relationships/image" Target="../media/image6.jpeg"/><Relationship Id="rId21" Type="http://schemas.openxmlformats.org/officeDocument/2006/relationships/image" Target="../media/image24.png"/><Relationship Id="rId34" Type="http://schemas.openxmlformats.org/officeDocument/2006/relationships/image" Target="../media/image37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5" Type="http://schemas.openxmlformats.org/officeDocument/2006/relationships/image" Target="../media/image28.png"/><Relationship Id="rId33" Type="http://schemas.openxmlformats.org/officeDocument/2006/relationships/image" Target="../media/image36.jpeg"/><Relationship Id="rId38" Type="http://schemas.openxmlformats.org/officeDocument/2006/relationships/image" Target="../media/image41.png"/><Relationship Id="rId2" Type="http://schemas.openxmlformats.org/officeDocument/2006/relationships/image" Target="../media/image5.png"/><Relationship Id="rId16" Type="http://schemas.openxmlformats.org/officeDocument/2006/relationships/image" Target="../media/image19.jpeg"/><Relationship Id="rId20" Type="http://schemas.openxmlformats.org/officeDocument/2006/relationships/image" Target="../media/image23.jpeg"/><Relationship Id="rId29" Type="http://schemas.openxmlformats.org/officeDocument/2006/relationships/image" Target="../media/image32.jpe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24" Type="http://schemas.openxmlformats.org/officeDocument/2006/relationships/image" Target="../media/image27.jpeg"/><Relationship Id="rId32" Type="http://schemas.openxmlformats.org/officeDocument/2006/relationships/image" Target="../media/image35.jpeg"/><Relationship Id="rId37" Type="http://schemas.openxmlformats.org/officeDocument/2006/relationships/image" Target="../media/image40.jpeg"/><Relationship Id="rId40" Type="http://schemas.openxmlformats.org/officeDocument/2006/relationships/image" Target="../media/image43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23" Type="http://schemas.openxmlformats.org/officeDocument/2006/relationships/image" Target="../media/image26.jpeg"/><Relationship Id="rId28" Type="http://schemas.openxmlformats.org/officeDocument/2006/relationships/image" Target="../media/image31.png"/><Relationship Id="rId36" Type="http://schemas.openxmlformats.org/officeDocument/2006/relationships/image" Target="../media/image39.jpeg"/><Relationship Id="rId10" Type="http://schemas.openxmlformats.org/officeDocument/2006/relationships/image" Target="../media/image13.jpeg"/><Relationship Id="rId19" Type="http://schemas.openxmlformats.org/officeDocument/2006/relationships/image" Target="../media/image22.jpeg"/><Relationship Id="rId31" Type="http://schemas.openxmlformats.org/officeDocument/2006/relationships/image" Target="../media/image34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jpeg"/><Relationship Id="rId35" Type="http://schemas.openxmlformats.org/officeDocument/2006/relationships/image" Target="../media/image3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66.jpeg"/><Relationship Id="rId7" Type="http://schemas.openxmlformats.org/officeDocument/2006/relationships/image" Target="../media/image111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0.jpeg"/><Relationship Id="rId5" Type="http://schemas.openxmlformats.org/officeDocument/2006/relationships/image" Target="../media/image109.tiff"/><Relationship Id="rId4" Type="http://schemas.openxmlformats.org/officeDocument/2006/relationships/image" Target="../media/image10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5.jpeg"/><Relationship Id="rId5" Type="http://schemas.openxmlformats.org/officeDocument/2006/relationships/image" Target="../media/image114.jpeg"/><Relationship Id="rId4" Type="http://schemas.openxmlformats.org/officeDocument/2006/relationships/image" Target="../media/image6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eg"/><Relationship Id="rId3" Type="http://schemas.openxmlformats.org/officeDocument/2006/relationships/image" Target="../media/image66.jpeg"/><Relationship Id="rId7" Type="http://schemas.openxmlformats.org/officeDocument/2006/relationships/image" Target="../media/image119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jpeg"/><Relationship Id="rId9" Type="http://schemas.openxmlformats.org/officeDocument/2006/relationships/image" Target="../media/image12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12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eg"/><Relationship Id="rId3" Type="http://schemas.openxmlformats.org/officeDocument/2006/relationships/image" Target="../media/image66.jpeg"/><Relationship Id="rId7" Type="http://schemas.openxmlformats.org/officeDocument/2006/relationships/image" Target="../media/image132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1.jpeg"/><Relationship Id="rId5" Type="http://schemas.openxmlformats.org/officeDocument/2006/relationships/image" Target="../media/image130.jpeg"/><Relationship Id="rId4" Type="http://schemas.openxmlformats.org/officeDocument/2006/relationships/image" Target="../media/image129.jpeg"/><Relationship Id="rId9" Type="http://schemas.openxmlformats.org/officeDocument/2006/relationships/image" Target="../media/image134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66.jpe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9.png"/><Relationship Id="rId11" Type="http://schemas.openxmlformats.org/officeDocument/2006/relationships/image" Target="../media/image43.jpeg"/><Relationship Id="rId5" Type="http://schemas.openxmlformats.org/officeDocument/2006/relationships/image" Target="../media/image138.png"/><Relationship Id="rId10" Type="http://schemas.openxmlformats.org/officeDocument/2006/relationships/image" Target="../media/image143.jpe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4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15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15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0.jpeg"/><Relationship Id="rId5" Type="http://schemas.openxmlformats.org/officeDocument/2006/relationships/image" Target="../media/image156.jpeg"/><Relationship Id="rId4" Type="http://schemas.openxmlformats.org/officeDocument/2006/relationships/image" Target="../media/image15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159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jpeg"/><Relationship Id="rId7" Type="http://schemas.openxmlformats.org/officeDocument/2006/relationships/image" Target="../media/image164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2.jpeg"/><Relationship Id="rId7" Type="http://schemas.openxmlformats.org/officeDocument/2006/relationships/image" Target="../media/image65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66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"/>
          <p:cNvGrpSpPr/>
          <p:nvPr/>
        </p:nvGrpSpPr>
        <p:grpSpPr>
          <a:xfrm>
            <a:off x="957943" y="3426385"/>
            <a:ext cx="7195457" cy="3242975"/>
            <a:chOff x="957943" y="3426385"/>
            <a:chExt cx="7195457" cy="3242975"/>
          </a:xfrm>
        </p:grpSpPr>
        <p:sp>
          <p:nvSpPr>
            <p:cNvPr id="5" name="TextBox 4"/>
            <p:cNvSpPr txBox="1"/>
            <p:nvPr/>
          </p:nvSpPr>
          <p:spPr>
            <a:xfrm>
              <a:off x="957943" y="3426385"/>
              <a:ext cx="7195457" cy="9387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2200"/>
                </a:lnSpc>
                <a:spcBef>
                  <a:spcPts val="0"/>
                </a:spcBef>
                <a:buNone/>
              </a:pPr>
              <a:r>
                <a:rPr lang="ru-RU" sz="28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Ассортиментное предложение</a:t>
              </a:r>
            </a:p>
            <a:p>
              <a:pPr algn="ctr">
                <a:lnSpc>
                  <a:spcPts val="2200"/>
                </a:lnSpc>
                <a:spcBef>
                  <a:spcPts val="0"/>
                </a:spcBef>
                <a:buNone/>
              </a:pPr>
              <a:endParaRPr lang="en-US" sz="2800" b="1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endParaRPr>
            </a:p>
            <a:p>
              <a:pPr algn="ctr">
                <a:lnSpc>
                  <a:spcPts val="2200"/>
                </a:lnSpc>
                <a:spcBef>
                  <a:spcPts val="0"/>
                </a:spcBef>
                <a:buNone/>
              </a:pPr>
              <a:r>
                <a:rPr lang="ru-RU" sz="28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«КРЕПКИЙ АЛКОГОЛЬ»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7393" y="6064066"/>
              <a:ext cx="5029198" cy="60529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2200"/>
                </a:lnSpc>
                <a:spcBef>
                  <a:spcPts val="0"/>
                </a:spcBef>
                <a:buNone/>
              </a:pPr>
              <a:r>
                <a:rPr lang="ru-RU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 </a:t>
              </a:r>
              <a:r>
                <a:rPr lang="ru-RU" sz="1400" b="1" dirty="0" smtClean="0">
                  <a:solidFill>
                    <a:srgbClr val="663300"/>
                  </a:solidFill>
                  <a:latin typeface="Arial Black" pitchFamily="34" charset="0"/>
                </a:rPr>
                <a:t>Россия, г.Москва, </a:t>
              </a:r>
              <a:r>
                <a:rPr lang="ru-RU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ООО «ВЕЛЬД-21»</a:t>
              </a:r>
            </a:p>
            <a:p>
              <a:pPr algn="ctr">
                <a:lnSpc>
                  <a:spcPts val="1800"/>
                </a:lnSpc>
                <a:spcBef>
                  <a:spcPts val="0"/>
                </a:spcBef>
                <a:buNone/>
              </a:pPr>
              <a:r>
                <a:rPr lang="ru-RU" sz="1400" b="1" dirty="0" smtClean="0">
                  <a:solidFill>
                    <a:srgbClr val="663300"/>
                  </a:solidFill>
                  <a:latin typeface="Arial Black" pitchFamily="34" charset="0"/>
                </a:rPr>
                <a:t>2020 г.</a:t>
              </a:r>
              <a:endParaRPr lang="ru-RU" sz="1400" b="1" dirty="0">
                <a:solidFill>
                  <a:srgbClr val="663300"/>
                </a:solidFill>
                <a:latin typeface="Arial Black" pitchFamily="34" charset="0"/>
              </a:endParaRPr>
            </a:p>
          </p:txBody>
        </p:sp>
      </p:grpSp>
      <p:pic>
        <p:nvPicPr>
          <p:cNvPr id="2053" name="Picture 5" descr="E:\№1_РАБОТА ВЕЛЬД-21\АССОТРИМЕНТНОЕ ПРЕДЛОЖЕНИЕ 2020\Логотипы\ЛОГОТИП В-21_2019\logo_veld_2019_АП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7231" y="540287"/>
            <a:ext cx="2457515" cy="218970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Выноска со стрелкой вниз 20"/>
          <p:cNvSpPr/>
          <p:nvPr/>
        </p:nvSpPr>
        <p:spPr bwMode="auto">
          <a:xfrm>
            <a:off x="6444260" y="4077090"/>
            <a:ext cx="360050" cy="360050"/>
          </a:xfrm>
          <a:prstGeom prst="downArrowCallou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80000"/>
              </a:lnSpc>
              <a:spcBef>
                <a:spcPct val="100000"/>
              </a:spcBef>
              <a:spcAft>
                <a:spcPct val="0"/>
              </a:spcAft>
              <a:buClr>
                <a:srgbClr val="663300"/>
              </a:buClr>
              <a:buSzTx/>
              <a:buFontTx/>
              <a:buChar char="•"/>
              <a:tabLst/>
            </a:pPr>
            <a:endParaRPr kumimoji="0" lang="ru-RU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 bwMode="auto">
          <a:xfrm flipH="1">
            <a:off x="6804310" y="4293120"/>
            <a:ext cx="15379" cy="14402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857192" y="785794"/>
            <a:ext cx="8286808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algn="just" defTabSz="914400" eaLnBrk="0" latinLnBrk="0" hangingPunct="0">
              <a:lnSpc>
                <a:spcPts val="1400"/>
              </a:lnSpc>
              <a:spcBef>
                <a:spcPct val="0"/>
              </a:spcBef>
              <a:buClrTx/>
              <a:buSzTx/>
              <a:buNone/>
              <a:tabLst/>
              <a:defRPr/>
            </a:pPr>
            <a:endParaRPr lang="ru-RU" sz="1300" kern="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3500430" y="1357298"/>
            <a:ext cx="5377756" cy="278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indent="265113" algn="just">
              <a:lnSpc>
                <a:spcPts val="14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Все началось, когда Пол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Джоунс-младший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, создатель бурбона «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Four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Roses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», был очарован одной южной красавицей.</a:t>
            </a:r>
          </a:p>
          <a:p>
            <a:pPr indent="265113" algn="just">
              <a:lnSpc>
                <a:spcPts val="1400"/>
              </a:lnSpc>
              <a:spcBef>
                <a:spcPts val="0"/>
              </a:spcBef>
              <a:buNone/>
            </a:pPr>
            <a:endParaRPr lang="ru-RU" sz="1300" dirty="0" smtClean="0">
              <a:solidFill>
                <a:srgbClr val="663300"/>
              </a:solidFill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indent="265113" algn="just">
              <a:lnSpc>
                <a:spcPts val="14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Известно, что он сделал ей предложение и ее ответ был следующим: если ее решение «Да», то она явится на предстоящий Большой бал в  платье, украшенном бутоньеркой из роз.</a:t>
            </a:r>
          </a:p>
          <a:p>
            <a:pPr indent="265113" algn="just">
              <a:lnSpc>
                <a:spcPts val="14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С невероятным волнением Пол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Джоунс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ждал ее решения в вечер Большого Бала… и, когда она прибыла, на её роскошном платье красовались четыре красных розы.</a:t>
            </a:r>
          </a:p>
          <a:p>
            <a:pPr indent="265113" algn="just">
              <a:lnSpc>
                <a:spcPts val="1400"/>
              </a:lnSpc>
              <a:spcBef>
                <a:spcPts val="0"/>
              </a:spcBef>
              <a:buNone/>
            </a:pPr>
            <a:endParaRPr lang="ru-RU" sz="1300" dirty="0" smtClean="0">
              <a:solidFill>
                <a:srgbClr val="663300"/>
              </a:solidFill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indent="265113" algn="just">
              <a:lnSpc>
                <a:spcPts val="14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Позднее, он назвал свой бурбон «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Four Roses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» (Четыре Розы), как символ своей преданности и любви к красавице.</a:t>
            </a:r>
          </a:p>
          <a:p>
            <a:pPr indent="265113" algn="just">
              <a:lnSpc>
                <a:spcPts val="14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С такой же страстью и увлечением он делал свой любимый бурбон «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F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our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Roses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».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285852" y="1000108"/>
            <a:ext cx="639950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  <a:buClrTx/>
              <a:buNone/>
            </a:pPr>
            <a:r>
              <a:rPr lang="en-US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FOUR ROSES </a:t>
            </a:r>
            <a:r>
              <a:rPr lang="ru-RU" sz="1600" dirty="0" smtClean="0">
                <a:solidFill>
                  <a:srgbClr val="663300"/>
                </a:solidFill>
                <a:latin typeface="Arial Black" pitchFamily="34" charset="0"/>
                <a:ea typeface="Calibri" pitchFamily="34" charset="0"/>
                <a:cs typeface="Arial" pitchFamily="34" charset="0"/>
              </a:rPr>
              <a:t>– ЛЕГЕНДА ЧЕТЫРЕХ РОЗ</a:t>
            </a:r>
            <a:endParaRPr lang="ru-RU" sz="1600" dirty="0" smtClean="0">
              <a:solidFill>
                <a:srgbClr val="663300"/>
              </a:solidFill>
              <a:latin typeface="Arial Black" pitchFamily="34" charset="0"/>
              <a:cs typeface="Arial" pitchFamily="34" charset="0"/>
            </a:endParaRPr>
          </a:p>
        </p:txBody>
      </p:sp>
      <p:pic>
        <p:nvPicPr>
          <p:cNvPr id="12" name="Picture 2" descr="G:\№1_РАБОТА ВЕЛЬД-21\КОЗЛОВ БАЗА ДАННЫХ АССОРТИМЕНТ\№1 ВИСКИ\03№ USA\KENTUCKY\FOUR ROSES\для АП\FRB_Black_Horizontal_20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2657" y="159487"/>
            <a:ext cx="2061664" cy="622159"/>
          </a:xfrm>
          <a:prstGeom prst="rect">
            <a:avLst/>
          </a:prstGeom>
          <a:noFill/>
        </p:spPr>
      </p:pic>
      <p:pic>
        <p:nvPicPr>
          <p:cNvPr id="13313" name="Picture 1" descr="G:\№1_РАБОТА ВЕЛЬД-21\КОЗЛОВ БАЗА ДАННЫХ АССОРТИМЕНТ\№1 ВИСКИ\03№ USA\KENTUCKY\FOUR ROSES DISTILLERS\для АП\heritage-b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814" y="1387006"/>
            <a:ext cx="3009584" cy="2756374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pic>
        <p:nvPicPr>
          <p:cNvPr id="46082" name="Picture 2" descr="G:\№1_РАБОТА ВЕЛЬД-21\КОЗЛОВ БАЗА ДАННЫХ АССОРТИМЕНТ\№1 ВИСКИ\03№ USA\KENTUCKY\FOUR ROSES DISTILLERS\для АП\_MG_834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2" y="4219072"/>
            <a:ext cx="3137931" cy="2510345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pic>
        <p:nvPicPr>
          <p:cNvPr id="46083" name="Picture 3" descr="G:\№1_РАБОТА ВЕЛЬД-21\КОЗЛОВ БАЗА ДАННЫХ АССОРТИМЕНТ\№1 ВИСКИ\03№ USA\KENTUCKY\FOUR ROSES DISTILLERS\для АП\4r-coxcreek-6-27-18-1078.png"/>
          <p:cNvPicPr>
            <a:picLocks noChangeAspect="1" noChangeArrowheads="1"/>
          </p:cNvPicPr>
          <p:nvPr/>
        </p:nvPicPr>
        <p:blipFill>
          <a:blip r:embed="rId5" cstate="print"/>
          <a:srcRect t="8108" b="5405"/>
          <a:stretch>
            <a:fillRect/>
          </a:stretch>
        </p:blipFill>
        <p:spPr bwMode="auto">
          <a:xfrm>
            <a:off x="4143372" y="4143380"/>
            <a:ext cx="4500594" cy="2593301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pic>
        <p:nvPicPr>
          <p:cNvPr id="13" name="Picture 2" descr="F:\РАБОТА ВЕЛЬД-21\КОЗЛОВ БАЗА ДАННЫХ\Выставки-Награды\New_product - копия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14480" y="44530"/>
            <a:ext cx="877718" cy="864120"/>
          </a:xfrm>
          <a:prstGeom prst="rect">
            <a:avLst/>
          </a:prstGeom>
          <a:noFill/>
        </p:spPr>
      </p:pic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51520" y="116540"/>
            <a:ext cx="862666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Американский виски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Выноска со стрелкой вниз 20"/>
          <p:cNvSpPr/>
          <p:nvPr/>
        </p:nvSpPr>
        <p:spPr bwMode="auto">
          <a:xfrm>
            <a:off x="6444260" y="4077090"/>
            <a:ext cx="360050" cy="360050"/>
          </a:xfrm>
          <a:prstGeom prst="downArrowCallou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80000"/>
              </a:lnSpc>
              <a:spcBef>
                <a:spcPct val="100000"/>
              </a:spcBef>
              <a:spcAft>
                <a:spcPct val="0"/>
              </a:spcAft>
              <a:buClr>
                <a:srgbClr val="663300"/>
              </a:buClr>
              <a:buSzTx/>
              <a:buFontTx/>
              <a:buChar char="•"/>
              <a:tabLst/>
            </a:pPr>
            <a:endParaRPr kumimoji="0" lang="ru-RU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 bwMode="auto">
          <a:xfrm flipH="1">
            <a:off x="6804310" y="4293120"/>
            <a:ext cx="15379" cy="14402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857192" y="785794"/>
            <a:ext cx="8286808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algn="just" defTabSz="914400" eaLnBrk="0" latinLnBrk="0" hangingPunct="0">
              <a:lnSpc>
                <a:spcPts val="1400"/>
              </a:lnSpc>
              <a:spcBef>
                <a:spcPct val="0"/>
              </a:spcBef>
              <a:buClrTx/>
              <a:buSzTx/>
              <a:buNone/>
              <a:tabLst/>
              <a:defRPr/>
            </a:pPr>
            <a:endParaRPr lang="ru-RU" sz="1300" kern="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285852" y="1000108"/>
            <a:ext cx="639950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  <a:buClrTx/>
              <a:buNone/>
            </a:pPr>
            <a:r>
              <a:rPr lang="ru-RU" sz="1600" dirty="0" smtClean="0">
                <a:solidFill>
                  <a:srgbClr val="663300"/>
                </a:solidFill>
                <a:latin typeface="Arial Black" pitchFamily="34" charset="0"/>
                <a:ea typeface="Calibri" pitchFamily="34" charset="0"/>
                <a:cs typeface="Arial" pitchFamily="34" charset="0"/>
              </a:rPr>
              <a:t>ИСТОРИЯ «</a:t>
            </a:r>
            <a:r>
              <a:rPr lang="en-US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FOUR ROSES</a:t>
            </a: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»</a:t>
            </a:r>
            <a:r>
              <a:rPr lang="en-US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 </a:t>
            </a:r>
            <a:endParaRPr lang="ru-RU" sz="1600" dirty="0" smtClean="0">
              <a:solidFill>
                <a:srgbClr val="663300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3821" y="1428736"/>
            <a:ext cx="8604459" cy="526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265113" algn="just" defTabSz="914400" eaLnBrk="0" latinLnBrk="0" hangingPunct="0">
              <a:lnSpc>
                <a:spcPts val="1300"/>
              </a:lnSpc>
              <a:spcBef>
                <a:spcPts val="0"/>
              </a:spcBef>
              <a:buSzTx/>
              <a:buNone/>
              <a:tabLst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В 1884 году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Пол </a:t>
            </a:r>
            <a:r>
              <a:rPr lang="ru-RU" sz="1300" b="1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Джоун</a:t>
            </a:r>
            <a:r>
              <a:rPr lang="en-US" sz="1300" b="1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c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-младший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перенес свой процветающий бизнес в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Луисвилль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, столицу Кентукки, где открыл офис на исторической Главной Улице, которую часто называли «район виски». Четыре года спустя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в 1888 году он зарегистрировал торговую марку </a:t>
            </a:r>
            <a:r>
              <a:rPr lang="en-US" sz="1300" b="1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Four Roses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.</a:t>
            </a:r>
          </a:p>
          <a:p>
            <a:pPr marL="0" marR="0" lvl="0" indent="265113" algn="just" defTabSz="914400" eaLnBrk="0" latinLnBrk="0" hangingPunct="0">
              <a:lnSpc>
                <a:spcPts val="1300"/>
              </a:lnSpc>
              <a:spcBef>
                <a:spcPts val="0"/>
              </a:spcBef>
              <a:buSzTx/>
              <a:buNone/>
              <a:tabLst/>
            </a:pPr>
            <a:endParaRPr lang="ru-RU" sz="1300" dirty="0" smtClean="0">
              <a:solidFill>
                <a:srgbClr val="663300"/>
              </a:solidFill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265113" algn="just" defTabSz="914400" eaLnBrk="0" latinLnBrk="0" hangingPunct="0">
              <a:lnSpc>
                <a:spcPts val="1300"/>
              </a:lnSpc>
              <a:spcBef>
                <a:spcPts val="0"/>
              </a:spcBef>
              <a:buSzTx/>
              <a:buNone/>
              <a:tabLst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В 1922 году компания Пола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Джоуна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приобрела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the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Frankfort Distilling Company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.</a:t>
            </a:r>
          </a:p>
          <a:p>
            <a:pPr marL="0" marR="0" lvl="0" indent="265113" algn="just" defTabSz="914400" eaLnBrk="0" latinLnBrk="0" hangingPunct="0">
              <a:lnSpc>
                <a:spcPts val="1300"/>
              </a:lnSpc>
              <a:spcBef>
                <a:spcPts val="0"/>
              </a:spcBef>
              <a:buSzTx/>
              <a:buNone/>
              <a:tabLst/>
            </a:pPr>
            <a:endParaRPr lang="ru-RU" sz="1300" dirty="0" smtClean="0">
              <a:solidFill>
                <a:srgbClr val="663300"/>
              </a:solidFill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265113" algn="just" defTabSz="914400" eaLnBrk="0" latinLnBrk="0" hangingPunct="0">
              <a:lnSpc>
                <a:spcPts val="1300"/>
              </a:lnSpc>
              <a:spcBef>
                <a:spcPts val="0"/>
              </a:spcBef>
              <a:buSzTx/>
              <a:buNone/>
              <a:tabLst/>
            </a:pP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В 1943 году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компания </a:t>
            </a:r>
            <a:r>
              <a:rPr lang="en-US" sz="1300" b="1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Seagram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выкупила 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the Frankfort Distilling Co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., в первую очередь, чтобы заполучить одно из самых известных и узнаваемых имен в бизнесе того времени: </a:t>
            </a:r>
            <a:r>
              <a:rPr lang="en-US" sz="1300" b="1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Four Roses Kentucky Straight Bourbon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.</a:t>
            </a:r>
          </a:p>
          <a:p>
            <a:pPr marL="0" marR="0" lvl="0" indent="265113" algn="just" defTabSz="914400" eaLnBrk="0" latinLnBrk="0" hangingPunct="0">
              <a:lnSpc>
                <a:spcPts val="1300"/>
              </a:lnSpc>
              <a:spcBef>
                <a:spcPts val="0"/>
              </a:spcBef>
              <a:buSzTx/>
              <a:buNone/>
              <a:tabLst/>
            </a:pPr>
            <a:endParaRPr lang="ru-RU" sz="1300" dirty="0" smtClean="0">
              <a:solidFill>
                <a:srgbClr val="663300"/>
              </a:solidFill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265113" algn="just" defTabSz="914400" eaLnBrk="0" latinLnBrk="0" hangingPunct="0">
              <a:lnSpc>
                <a:spcPts val="1300"/>
              </a:lnSpc>
              <a:spcBef>
                <a:spcPts val="0"/>
              </a:spcBef>
              <a:buSzTx/>
              <a:buNone/>
              <a:tabLst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Несмотря на то, что 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Four Roses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был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одним из самых продаваемых бурбонов в США в 30-х, 40-х и 50-х годах,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Seagram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приняли решение прекратить продажи бурбона 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Four Roses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в штатах, и 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Four Roses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сконцентрировались на растущих рынках Европы и Азии, где он быстро стал и сегодня остается одним из самых продаваемых бурбонов.</a:t>
            </a:r>
          </a:p>
          <a:p>
            <a:pPr marL="0" marR="0" lvl="0" indent="265113" algn="just" defTabSz="914400" eaLnBrk="0" latinLnBrk="0" hangingPunct="0">
              <a:lnSpc>
                <a:spcPts val="1300"/>
              </a:lnSpc>
              <a:spcBef>
                <a:spcPts val="0"/>
              </a:spcBef>
              <a:buSzTx/>
              <a:buNone/>
              <a:tabLst/>
            </a:pPr>
            <a:endParaRPr lang="ru-RU" sz="1300" dirty="0" smtClean="0">
              <a:solidFill>
                <a:srgbClr val="663300"/>
              </a:solidFill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265113" algn="just" defTabSz="914400" eaLnBrk="0" latinLnBrk="0" hangingPunct="0">
              <a:lnSpc>
                <a:spcPts val="1300"/>
              </a:lnSpc>
              <a:spcBef>
                <a:spcPts val="0"/>
              </a:spcBef>
              <a:buSzTx/>
              <a:buNone/>
              <a:tabLst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В 1966 молодой человек по имени Джим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Ратледж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(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Jim Rutledge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) присоединился к группе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Seagram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. В будущем, а точнее 1995 году, ему было суждено стать мастером-дистиллером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Four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Roses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. Он безустанно трудился, чтобы вернуть бренд на рынок США, и его мечта смогла стать реальной с новым владельцем винокурни.</a:t>
            </a:r>
          </a:p>
          <a:p>
            <a:pPr marL="0" marR="0" lvl="0" indent="265113" algn="just" defTabSz="914400" eaLnBrk="0" latinLnBrk="0" hangingPunct="0">
              <a:lnSpc>
                <a:spcPts val="1300"/>
              </a:lnSpc>
              <a:spcBef>
                <a:spcPts val="0"/>
              </a:spcBef>
              <a:buSzTx/>
              <a:buNone/>
              <a:tabLst/>
            </a:pPr>
            <a:endParaRPr lang="ru-RU" sz="1300" dirty="0" smtClean="0">
              <a:solidFill>
                <a:srgbClr val="663300"/>
              </a:solidFill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265113" algn="just" defTabSz="914400" eaLnBrk="0" latinLnBrk="0" hangingPunct="0">
              <a:lnSpc>
                <a:spcPts val="1300"/>
              </a:lnSpc>
              <a:spcBef>
                <a:spcPts val="0"/>
              </a:spcBef>
              <a:buSzTx/>
              <a:buNone/>
              <a:tabLst/>
            </a:pP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В Феврале 2002 года, </a:t>
            </a:r>
            <a:r>
              <a:rPr lang="en-US" sz="1300" b="1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the Kirin Brewery Company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lang="en-US" sz="1300" b="1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Ltd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. приобрела торговую марку и все производственные мощности  бурбона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Four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Ros</a:t>
            </a:r>
            <a:r>
              <a:rPr lang="en-US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es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. Вскоре после этого продажи в США были возобновлены и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Four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Roses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очень быстро заработал репутацию одного из самых узнаваемых имен в мире бурбона.</a:t>
            </a:r>
          </a:p>
          <a:p>
            <a:pPr marL="0" marR="0" lvl="0" indent="265113" algn="just" defTabSz="914400" eaLnBrk="0" latinLnBrk="0" hangingPunct="0">
              <a:lnSpc>
                <a:spcPts val="1300"/>
              </a:lnSpc>
              <a:spcBef>
                <a:spcPts val="0"/>
              </a:spcBef>
              <a:buSzTx/>
              <a:buNone/>
              <a:tabLst/>
            </a:pPr>
            <a:endParaRPr lang="ru-RU" sz="1300" dirty="0" smtClean="0">
              <a:solidFill>
                <a:srgbClr val="663300"/>
              </a:solidFill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265113" algn="just" defTabSz="914400" eaLnBrk="0" latinLnBrk="0" hangingPunct="0">
              <a:lnSpc>
                <a:spcPts val="1300"/>
              </a:lnSpc>
              <a:spcBef>
                <a:spcPts val="0"/>
              </a:spcBef>
              <a:buSzTx/>
              <a:buNone/>
              <a:tabLst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В 2015 году Джим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Ратледж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ушел на пенсию и передал дела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Бренту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Элиотту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(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Brent Elliott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), с которым вместе трудился последние 10 лет.</a:t>
            </a:r>
          </a:p>
          <a:p>
            <a:pPr marL="0" marR="0" lvl="0" indent="265113" algn="just" defTabSz="914400" eaLnBrk="0" latinLnBrk="0" hangingPunct="0">
              <a:lnSpc>
                <a:spcPts val="1300"/>
              </a:lnSpc>
              <a:spcBef>
                <a:spcPts val="0"/>
              </a:spcBef>
              <a:buSzTx/>
              <a:buNone/>
              <a:tabLst/>
            </a:pPr>
            <a:endParaRPr lang="ru-RU" sz="1300" dirty="0" smtClean="0">
              <a:solidFill>
                <a:srgbClr val="663300"/>
              </a:solidFill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265113" algn="just" defTabSz="914400" eaLnBrk="0" latinLnBrk="0" hangingPunct="0">
              <a:lnSpc>
                <a:spcPts val="1300"/>
              </a:lnSpc>
              <a:spcBef>
                <a:spcPts val="0"/>
              </a:spcBef>
              <a:buSzTx/>
              <a:buNone/>
              <a:tabLst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Люди, которые сегодня работают на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Four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Roses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, продолжают наследие Пола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Джоунса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, заложенное им в 1888 году. Их страстное служение бескомпромиссному качеству и гордость за производство рукотворного титулованного бурбона наглядно проявляется в сочном мягком вкусе, который стал отличительной чертой бренда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Four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Roses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14" name="Picture 2" descr="G:\№1_РАБОТА ВЕЛЬД-21\КОЗЛОВ БАЗА ДАННЫХ АССОРТИМЕНТ\№1 ВИСКИ\03№ USA\KENTUCKY\FOUR ROSES\для АП\FRB_Black_Horizontal_20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2657" y="159487"/>
            <a:ext cx="2061664" cy="622159"/>
          </a:xfrm>
          <a:prstGeom prst="rect">
            <a:avLst/>
          </a:prstGeom>
          <a:noFill/>
        </p:spPr>
      </p:pic>
      <p:pic>
        <p:nvPicPr>
          <p:cNvPr id="15" name="Picture 2" descr="F:\РАБОТА ВЕЛЬД-21\КОЗЛОВ БАЗА ДАННЫХ\Выставки-Награды\New_product - копия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14480" y="44530"/>
            <a:ext cx="877718" cy="864120"/>
          </a:xfrm>
          <a:prstGeom prst="rect">
            <a:avLst/>
          </a:prstGeom>
          <a:noFill/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51520" y="116540"/>
            <a:ext cx="862666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Американский виски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Выноска со стрелкой вниз 20"/>
          <p:cNvSpPr/>
          <p:nvPr/>
        </p:nvSpPr>
        <p:spPr bwMode="auto">
          <a:xfrm>
            <a:off x="6444260" y="4077090"/>
            <a:ext cx="360050" cy="360050"/>
          </a:xfrm>
          <a:prstGeom prst="downArrowCallou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80000"/>
              </a:lnSpc>
              <a:spcBef>
                <a:spcPct val="100000"/>
              </a:spcBef>
              <a:spcAft>
                <a:spcPct val="0"/>
              </a:spcAft>
              <a:buClr>
                <a:srgbClr val="663300"/>
              </a:buClr>
              <a:buSzTx/>
              <a:buFontTx/>
              <a:buChar char="•"/>
              <a:tabLst/>
            </a:pPr>
            <a:endParaRPr kumimoji="0" lang="ru-RU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 bwMode="auto">
          <a:xfrm flipH="1">
            <a:off x="6804310" y="4293120"/>
            <a:ext cx="15379" cy="14402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857192" y="785794"/>
            <a:ext cx="8286808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algn="just" defTabSz="914400" eaLnBrk="0" latinLnBrk="0" hangingPunct="0">
              <a:lnSpc>
                <a:spcPts val="1400"/>
              </a:lnSpc>
              <a:spcBef>
                <a:spcPct val="0"/>
              </a:spcBef>
              <a:buClrTx/>
              <a:buSzTx/>
              <a:buNone/>
              <a:tabLst/>
              <a:defRPr/>
            </a:pPr>
            <a:endParaRPr lang="ru-RU" sz="1300" kern="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44549" y="923193"/>
            <a:ext cx="863363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800"/>
              </a:lnSpc>
              <a:spcBef>
                <a:spcPct val="0"/>
              </a:spcBef>
              <a:buClrTx/>
              <a:buNone/>
            </a:pPr>
            <a:r>
              <a:rPr lang="ru-RU" sz="1600" b="1" dirty="0" smtClean="0">
                <a:solidFill>
                  <a:srgbClr val="C000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УНИКАЛЬНОСТЬ «</a:t>
            </a:r>
            <a:r>
              <a:rPr lang="en-US" sz="1600" b="1" dirty="0" smtClean="0">
                <a:solidFill>
                  <a:srgbClr val="C000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FOUR ROSES</a:t>
            </a:r>
            <a:r>
              <a:rPr lang="ru-RU" sz="1600" b="1" dirty="0" smtClean="0">
                <a:solidFill>
                  <a:srgbClr val="C000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»</a:t>
            </a:r>
          </a:p>
          <a:p>
            <a:pPr lvl="0" algn="ctr">
              <a:lnSpc>
                <a:spcPts val="1800"/>
              </a:lnSpc>
              <a:spcBef>
                <a:spcPct val="0"/>
              </a:spcBef>
              <a:buClrTx/>
              <a:buNone/>
            </a:pPr>
            <a:r>
              <a:rPr lang="ru-RU" sz="1600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Arial" pitchFamily="34" charset="0"/>
              </a:rPr>
              <a:t>в сравнении с другими Бурбонами</a:t>
            </a:r>
          </a:p>
        </p:txBody>
      </p:sp>
      <p:grpSp>
        <p:nvGrpSpPr>
          <p:cNvPr id="2" name="Группа 83"/>
          <p:cNvGrpSpPr/>
          <p:nvPr/>
        </p:nvGrpSpPr>
        <p:grpSpPr>
          <a:xfrm>
            <a:off x="235548" y="1512237"/>
            <a:ext cx="8642638" cy="597125"/>
            <a:chOff x="235548" y="1611150"/>
            <a:chExt cx="8642638" cy="597125"/>
          </a:xfrm>
        </p:grpSpPr>
        <p:grpSp>
          <p:nvGrpSpPr>
            <p:cNvPr id="3" name="Группа 59"/>
            <p:cNvGrpSpPr/>
            <p:nvPr/>
          </p:nvGrpSpPr>
          <p:grpSpPr>
            <a:xfrm>
              <a:off x="235548" y="1611150"/>
              <a:ext cx="3613438" cy="586498"/>
              <a:chOff x="235548" y="1611150"/>
              <a:chExt cx="3613438" cy="586498"/>
            </a:xfrm>
          </p:grpSpPr>
          <p:sp>
            <p:nvSpPr>
              <p:cNvPr id="20" name="Скругленный прямоугольник 19"/>
              <p:cNvSpPr/>
              <p:nvPr/>
            </p:nvSpPr>
            <p:spPr bwMode="auto">
              <a:xfrm>
                <a:off x="256813" y="1611150"/>
                <a:ext cx="3592173" cy="586498"/>
              </a:xfrm>
              <a:prstGeom prst="roundRect">
                <a:avLst/>
              </a:prstGeom>
              <a:solidFill>
                <a:srgbClr val="99CC00"/>
              </a:solidFill>
              <a:ln w="19050" cap="flat" cmpd="sng" algn="ctr">
                <a:solidFill>
                  <a:srgbClr val="66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469900" marR="0" indent="-469900" algn="l" defTabSz="914400" rtl="0" eaLnBrk="1" fontAlgn="base" latinLnBrk="0" hangingPunct="1">
                  <a:lnSpc>
                    <a:spcPct val="80000"/>
                  </a:lnSpc>
                  <a:spcBef>
                    <a:spcPct val="100000"/>
                  </a:spcBef>
                  <a:spcAft>
                    <a:spcPct val="0"/>
                  </a:spcAft>
                  <a:buClr>
                    <a:srgbClr val="663300"/>
                  </a:buClr>
                  <a:buSzTx/>
                  <a:buFontTx/>
                  <a:buChar char="•"/>
                  <a:tabLst/>
                </a:pPr>
                <a:endParaRPr kumimoji="0" lang="ru-RU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59" name="Прямоугольник 58"/>
              <p:cNvSpPr/>
              <p:nvPr/>
            </p:nvSpPr>
            <p:spPr>
              <a:xfrm>
                <a:off x="235548" y="1627978"/>
                <a:ext cx="3602438" cy="55399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ts val="1800"/>
                  </a:lnSpc>
                  <a:spcBef>
                    <a:spcPts val="0"/>
                  </a:spcBef>
                  <a:buNone/>
                </a:pPr>
                <a:r>
                  <a:rPr lang="ru-RU" sz="1400" b="1" dirty="0" smtClean="0">
                    <a:solidFill>
                      <a:srgbClr val="663300"/>
                    </a:solidFill>
                    <a:latin typeface="Arial Black" pitchFamily="34" charset="0"/>
                    <a:ea typeface="ＭＳ Ｐゴシック" charset="-128"/>
                    <a:cs typeface="ＭＳ Ｐゴシック" charset="-128"/>
                  </a:rPr>
                  <a:t>БУРБОН</a:t>
                </a:r>
              </a:p>
              <a:p>
                <a:pPr algn="ctr">
                  <a:lnSpc>
                    <a:spcPts val="1800"/>
                  </a:lnSpc>
                  <a:spcBef>
                    <a:spcPts val="0"/>
                  </a:spcBef>
                  <a:buNone/>
                </a:pPr>
                <a:r>
                  <a:rPr lang="ru-RU" sz="1400" b="1" dirty="0" smtClean="0">
                    <a:solidFill>
                      <a:srgbClr val="663300"/>
                    </a:solidFill>
                    <a:latin typeface="Arial Black" pitchFamily="34" charset="0"/>
                    <a:ea typeface="ＭＳ Ｐゴシック" charset="-128"/>
                    <a:cs typeface="ＭＳ Ｐゴシック" charset="-128"/>
                  </a:rPr>
                  <a:t>«</a:t>
                </a:r>
                <a:r>
                  <a:rPr lang="en-US" sz="1400" b="1" dirty="0" smtClean="0">
                    <a:solidFill>
                      <a:srgbClr val="663300"/>
                    </a:solidFill>
                    <a:latin typeface="Arial Black" pitchFamily="34" charset="0"/>
                    <a:ea typeface="ＭＳ Ｐゴシック" charset="-128"/>
                    <a:cs typeface="ＭＳ Ｐゴシック" charset="-128"/>
                  </a:rPr>
                  <a:t>FOUR ROSES</a:t>
                </a:r>
                <a:r>
                  <a:rPr lang="ru-RU" sz="1400" b="1" dirty="0" smtClean="0">
                    <a:solidFill>
                      <a:srgbClr val="663300"/>
                    </a:solidFill>
                    <a:latin typeface="Arial Black" pitchFamily="34" charset="0"/>
                    <a:ea typeface="ＭＳ Ｐゴシック" charset="-128"/>
                    <a:cs typeface="ＭＳ Ｐゴシック" charset="-128"/>
                  </a:rPr>
                  <a:t> </a:t>
                </a:r>
                <a:r>
                  <a:rPr lang="en-US" sz="1400" b="1" dirty="0" smtClean="0">
                    <a:solidFill>
                      <a:srgbClr val="663300"/>
                    </a:solidFill>
                    <a:latin typeface="Arial Black" pitchFamily="34" charset="0"/>
                    <a:ea typeface="ＭＳ Ｐゴシック" charset="-128"/>
                    <a:cs typeface="ＭＳ Ｐゴシック" charset="-128"/>
                  </a:rPr>
                  <a:t>DISTILLERY</a:t>
                </a:r>
                <a:r>
                  <a:rPr lang="ru-RU" sz="1400" b="1" dirty="0" smtClean="0">
                    <a:solidFill>
                      <a:srgbClr val="663300"/>
                    </a:solidFill>
                    <a:latin typeface="Arial Black" pitchFamily="34" charset="0"/>
                    <a:ea typeface="ＭＳ Ｐゴシック" charset="-128"/>
                    <a:cs typeface="ＭＳ Ｐゴシック" charset="-128"/>
                  </a:rPr>
                  <a:t>»</a:t>
                </a:r>
                <a:r>
                  <a:rPr lang="en-US" sz="1400" b="1" dirty="0" smtClean="0">
                    <a:solidFill>
                      <a:srgbClr val="663300"/>
                    </a:solidFill>
                    <a:latin typeface="Arial Black" pitchFamily="34" charset="0"/>
                    <a:ea typeface="ＭＳ Ｐゴシック" charset="-128"/>
                    <a:cs typeface="ＭＳ Ｐゴシック" charset="-128"/>
                  </a:rPr>
                  <a:t> </a:t>
                </a:r>
                <a:endParaRPr lang="ru-RU" sz="1400" dirty="0">
                  <a:solidFill>
                    <a:srgbClr val="663300"/>
                  </a:solidFill>
                </a:endParaRPr>
              </a:p>
            </p:txBody>
          </p:sp>
        </p:grpSp>
        <p:grpSp>
          <p:nvGrpSpPr>
            <p:cNvPr id="4" name="Группа 61"/>
            <p:cNvGrpSpPr/>
            <p:nvPr/>
          </p:nvGrpSpPr>
          <p:grpSpPr>
            <a:xfrm>
              <a:off x="4922874" y="1621779"/>
              <a:ext cx="3955312" cy="586496"/>
              <a:chOff x="4922874" y="1621779"/>
              <a:chExt cx="3955312" cy="586496"/>
            </a:xfrm>
          </p:grpSpPr>
          <p:sp>
            <p:nvSpPr>
              <p:cNvPr id="16" name="Скругленный прямоугольник 15"/>
              <p:cNvSpPr/>
              <p:nvPr/>
            </p:nvSpPr>
            <p:spPr bwMode="auto">
              <a:xfrm>
                <a:off x="4922874" y="1621779"/>
                <a:ext cx="3955312" cy="58649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 cap="flat" cmpd="sng" algn="ctr">
                <a:solidFill>
                  <a:srgbClr val="66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469900" marR="0" indent="-469900" algn="l" defTabSz="914400" rtl="0" eaLnBrk="1" fontAlgn="base" latinLnBrk="0" hangingPunct="1">
                  <a:lnSpc>
                    <a:spcPct val="80000"/>
                  </a:lnSpc>
                  <a:spcBef>
                    <a:spcPct val="100000"/>
                  </a:spcBef>
                  <a:spcAft>
                    <a:spcPct val="0"/>
                  </a:spcAft>
                  <a:buClr>
                    <a:srgbClr val="663300"/>
                  </a:buClr>
                  <a:buSzTx/>
                  <a:buFontTx/>
                  <a:buChar char="•"/>
                  <a:tabLst/>
                </a:pPr>
                <a:endParaRPr kumimoji="0" lang="ru-RU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61" name="Прямоугольник 60"/>
              <p:cNvSpPr/>
              <p:nvPr/>
            </p:nvSpPr>
            <p:spPr>
              <a:xfrm>
                <a:off x="4929190" y="1635712"/>
                <a:ext cx="3929090" cy="55399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ts val="1800"/>
                  </a:lnSpc>
                  <a:spcBef>
                    <a:spcPts val="0"/>
                  </a:spcBef>
                  <a:buNone/>
                </a:pPr>
                <a:r>
                  <a:rPr lang="ru-RU" sz="1400" b="1" dirty="0" smtClean="0">
                    <a:solidFill>
                      <a:srgbClr val="663300"/>
                    </a:solidFill>
                    <a:latin typeface="Arial Black" pitchFamily="34" charset="0"/>
                    <a:ea typeface="ＭＳ Ｐゴシック" charset="-128"/>
                    <a:cs typeface="ＭＳ Ｐゴシック" charset="-128"/>
                  </a:rPr>
                  <a:t>БУРБОН</a:t>
                </a:r>
              </a:p>
              <a:p>
                <a:pPr algn="ctr">
                  <a:lnSpc>
                    <a:spcPts val="1800"/>
                  </a:lnSpc>
                  <a:spcBef>
                    <a:spcPts val="0"/>
                  </a:spcBef>
                  <a:buNone/>
                </a:pPr>
                <a:r>
                  <a:rPr lang="ru-RU" sz="1400" b="1" dirty="0" smtClean="0">
                    <a:solidFill>
                      <a:srgbClr val="663300"/>
                    </a:solidFill>
                    <a:latin typeface="Arial Black" pitchFamily="34" charset="0"/>
                    <a:ea typeface="ＭＳ Ｐゴシック" charset="-128"/>
                    <a:cs typeface="ＭＳ Ｐゴシック" charset="-128"/>
                  </a:rPr>
                  <a:t>ДРУГИХ ПРОИЗВОДИТЕЛЕЙ </a:t>
                </a:r>
              </a:p>
            </p:txBody>
          </p:sp>
        </p:grpSp>
      </p:grpSp>
      <p:grpSp>
        <p:nvGrpSpPr>
          <p:cNvPr id="5" name="Группа 89"/>
          <p:cNvGrpSpPr/>
          <p:nvPr/>
        </p:nvGrpSpPr>
        <p:grpSpPr>
          <a:xfrm>
            <a:off x="214283" y="2305855"/>
            <a:ext cx="8671579" cy="2492530"/>
            <a:chOff x="214283" y="2345285"/>
            <a:chExt cx="8671579" cy="2492530"/>
          </a:xfrm>
        </p:grpSpPr>
        <p:grpSp>
          <p:nvGrpSpPr>
            <p:cNvPr id="6" name="Группа 72"/>
            <p:cNvGrpSpPr/>
            <p:nvPr/>
          </p:nvGrpSpPr>
          <p:grpSpPr>
            <a:xfrm>
              <a:off x="256814" y="4444727"/>
              <a:ext cx="3592172" cy="393088"/>
              <a:chOff x="256814" y="4444727"/>
              <a:chExt cx="3592172" cy="393088"/>
            </a:xfrm>
          </p:grpSpPr>
          <p:sp>
            <p:nvSpPr>
              <p:cNvPr id="57" name="Скругленный прямоугольник 56"/>
              <p:cNvSpPr/>
              <p:nvPr/>
            </p:nvSpPr>
            <p:spPr bwMode="auto">
              <a:xfrm>
                <a:off x="258468" y="4444727"/>
                <a:ext cx="3590518" cy="393088"/>
              </a:xfrm>
              <a:prstGeom prst="roundRect">
                <a:avLst/>
              </a:prstGeom>
              <a:solidFill>
                <a:srgbClr val="99CC00"/>
              </a:solidFill>
              <a:ln w="19050" cap="flat" cmpd="sng" algn="ctr">
                <a:solidFill>
                  <a:srgbClr val="66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469900" marR="0" indent="-469900" algn="l" defTabSz="914400" rtl="0" eaLnBrk="1" fontAlgn="base" latinLnBrk="0" hangingPunct="1">
                  <a:lnSpc>
                    <a:spcPct val="80000"/>
                  </a:lnSpc>
                  <a:spcBef>
                    <a:spcPct val="100000"/>
                  </a:spcBef>
                  <a:spcAft>
                    <a:spcPct val="0"/>
                  </a:spcAft>
                  <a:buClr>
                    <a:srgbClr val="663300"/>
                  </a:buClr>
                  <a:buSzTx/>
                  <a:buFontTx/>
                  <a:buChar char="•"/>
                  <a:tabLst/>
                </a:pPr>
                <a:endParaRPr kumimoji="0" lang="ru-RU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72" name="Прямоугольник 71"/>
              <p:cNvSpPr/>
              <p:nvPr/>
            </p:nvSpPr>
            <p:spPr>
              <a:xfrm>
                <a:off x="256814" y="4506842"/>
                <a:ext cx="3362138" cy="27186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indent="180975">
                  <a:lnSpc>
                    <a:spcPts val="1400"/>
                  </a:lnSpc>
                  <a:spcBef>
                    <a:spcPts val="0"/>
                  </a:spcBef>
                  <a:buNone/>
                </a:pPr>
                <a:r>
                  <a:rPr lang="ru-RU" sz="1200" dirty="0" smtClean="0">
                    <a:solidFill>
                      <a:srgbClr val="663300"/>
                    </a:solidFill>
                    <a:latin typeface="Arial Black" pitchFamily="34" charset="0"/>
                    <a:ea typeface="Calibri" pitchFamily="34" charset="0"/>
                    <a:cs typeface="Arial" pitchFamily="34" charset="0"/>
                  </a:rPr>
                  <a:t>Мягкий вкусовой профиль</a:t>
                </a:r>
              </a:p>
            </p:txBody>
          </p:sp>
        </p:grpSp>
        <p:grpSp>
          <p:nvGrpSpPr>
            <p:cNvPr id="7" name="Группа 85"/>
            <p:cNvGrpSpPr/>
            <p:nvPr/>
          </p:nvGrpSpPr>
          <p:grpSpPr>
            <a:xfrm>
              <a:off x="244549" y="2345285"/>
              <a:ext cx="8641313" cy="460051"/>
              <a:chOff x="244549" y="2345285"/>
              <a:chExt cx="8641313" cy="460051"/>
            </a:xfrm>
          </p:grpSpPr>
          <p:grpSp>
            <p:nvGrpSpPr>
              <p:cNvPr id="8" name="Группа 63"/>
              <p:cNvGrpSpPr/>
              <p:nvPr/>
            </p:nvGrpSpPr>
            <p:grpSpPr>
              <a:xfrm>
                <a:off x="244549" y="2345285"/>
                <a:ext cx="3604437" cy="460051"/>
                <a:chOff x="244549" y="2345285"/>
                <a:chExt cx="3604437" cy="460051"/>
              </a:xfrm>
            </p:grpSpPr>
            <p:sp>
              <p:nvSpPr>
                <p:cNvPr id="14" name="Скругленный прямоугольник 13"/>
                <p:cNvSpPr/>
                <p:nvPr/>
              </p:nvSpPr>
              <p:spPr bwMode="auto">
                <a:xfrm>
                  <a:off x="253821" y="2357430"/>
                  <a:ext cx="3595165" cy="447906"/>
                </a:xfrm>
                <a:prstGeom prst="roundRect">
                  <a:avLst/>
                </a:prstGeom>
                <a:solidFill>
                  <a:srgbClr val="99CC00"/>
                </a:solidFill>
                <a:ln w="19050" cap="flat" cmpd="sng" algn="ctr">
                  <a:solidFill>
                    <a:srgbClr val="6633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469900" marR="0" indent="-469900" algn="l" defTabSz="914400" rtl="0" eaLnBrk="1" fontAlgn="base" latinLnBrk="0" hangingPunct="1">
                    <a:lnSpc>
                      <a:spcPct val="80000"/>
                    </a:lnSpc>
                    <a:spcBef>
                      <a:spcPct val="100000"/>
                    </a:spcBef>
                    <a:spcAft>
                      <a:spcPct val="0"/>
                    </a:spcAft>
                    <a:buClr>
                      <a:srgbClr val="663300"/>
                    </a:buClr>
                    <a:buSzTx/>
                    <a:buFontTx/>
                    <a:buChar char="•"/>
                    <a:tabLst/>
                  </a:pPr>
                  <a:endParaRPr kumimoji="0" lang="ru-RU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63" name="Прямоугольник 62"/>
                <p:cNvSpPr/>
                <p:nvPr/>
              </p:nvSpPr>
              <p:spPr>
                <a:xfrm>
                  <a:off x="244549" y="2345285"/>
                  <a:ext cx="3470195" cy="451406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indent="180975">
                    <a:lnSpc>
                      <a:spcPts val="1400"/>
                    </a:lnSpc>
                    <a:spcBef>
                      <a:spcPts val="0"/>
                    </a:spcBef>
                    <a:buNone/>
                  </a:pPr>
                  <a:r>
                    <a:rPr lang="ru-RU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2 уникальных зерновых смеси</a:t>
                  </a:r>
                </a:p>
                <a:p>
                  <a:pPr indent="180975">
                    <a:lnSpc>
                      <a:spcPts val="1400"/>
                    </a:lnSpc>
                    <a:spcBef>
                      <a:spcPts val="0"/>
                    </a:spcBef>
                    <a:buNone/>
                  </a:pPr>
                  <a:r>
                    <a:rPr lang="cs-CZ" altLang="en-US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(</a:t>
                  </a:r>
                  <a:r>
                    <a:rPr lang="ru-RU" altLang="en-US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«</a:t>
                  </a:r>
                  <a:r>
                    <a:rPr lang="cs-CZ" altLang="en-US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mash</a:t>
                  </a:r>
                  <a:r>
                    <a:rPr lang="ru-RU" altLang="en-US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 </a:t>
                  </a:r>
                  <a:r>
                    <a:rPr lang="cs-CZ" altLang="en-US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bills</a:t>
                  </a:r>
                  <a:r>
                    <a:rPr lang="ru-RU" altLang="en-US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»</a:t>
                  </a:r>
                  <a:r>
                    <a:rPr lang="cs-CZ" altLang="en-US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)</a:t>
                  </a:r>
                  <a:r>
                    <a:rPr lang="ru-RU" sz="1200" dirty="0" smtClean="0">
                      <a:solidFill>
                        <a:srgbClr val="663300"/>
                      </a:solidFill>
                      <a:latin typeface="Arial" pitchFamily="34" charset="0"/>
                      <a:ea typeface="Calibri" pitchFamily="34" charset="0"/>
                      <a:cs typeface="Arial" pitchFamily="34" charset="0"/>
                    </a:rPr>
                    <a:t>                        </a:t>
                  </a:r>
                  <a:endParaRPr lang="ru-RU" sz="1200" dirty="0"/>
                </a:p>
              </p:txBody>
            </p:sp>
          </p:grpSp>
          <p:grpSp>
            <p:nvGrpSpPr>
              <p:cNvPr id="9" name="Группа 84"/>
              <p:cNvGrpSpPr/>
              <p:nvPr/>
            </p:nvGrpSpPr>
            <p:grpSpPr>
              <a:xfrm>
                <a:off x="4929190" y="2345801"/>
                <a:ext cx="3956672" cy="459535"/>
                <a:chOff x="4929190" y="2345801"/>
                <a:chExt cx="3956672" cy="459535"/>
              </a:xfrm>
            </p:grpSpPr>
            <p:sp>
              <p:nvSpPr>
                <p:cNvPr id="23" name="Скругленный прямоугольник 22"/>
                <p:cNvSpPr/>
                <p:nvPr/>
              </p:nvSpPr>
              <p:spPr bwMode="auto">
                <a:xfrm>
                  <a:off x="4929190" y="2357430"/>
                  <a:ext cx="3956672" cy="44790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 cap="flat" cmpd="sng" algn="ctr">
                  <a:solidFill>
                    <a:srgbClr val="6633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469900" marR="0" indent="-469900" algn="l" defTabSz="914400" rtl="0" eaLnBrk="1" fontAlgn="base" latinLnBrk="0" hangingPunct="1">
                    <a:lnSpc>
                      <a:spcPct val="80000"/>
                    </a:lnSpc>
                    <a:spcBef>
                      <a:spcPct val="100000"/>
                    </a:spcBef>
                    <a:spcAft>
                      <a:spcPct val="0"/>
                    </a:spcAft>
                    <a:buClr>
                      <a:srgbClr val="663300"/>
                    </a:buClr>
                    <a:buSzTx/>
                    <a:buFontTx/>
                    <a:buChar char="•"/>
                    <a:tabLst/>
                  </a:pPr>
                  <a:endParaRPr kumimoji="0" lang="ru-RU" sz="9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65" name="Прямоугольник 64"/>
                <p:cNvSpPr/>
                <p:nvPr/>
              </p:nvSpPr>
              <p:spPr>
                <a:xfrm>
                  <a:off x="4933508" y="2345801"/>
                  <a:ext cx="3774558" cy="451406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>
                    <a:lnSpc>
                      <a:spcPts val="1400"/>
                    </a:lnSpc>
                    <a:spcBef>
                      <a:spcPts val="0"/>
                    </a:spcBef>
                    <a:buNone/>
                  </a:pPr>
                  <a:r>
                    <a:rPr lang="ru-RU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1 зерновая смесь</a:t>
                  </a:r>
                </a:p>
                <a:p>
                  <a:pPr algn="ctr">
                    <a:lnSpc>
                      <a:spcPts val="1400"/>
                    </a:lnSpc>
                    <a:spcBef>
                      <a:spcPts val="0"/>
                    </a:spcBef>
                    <a:buNone/>
                  </a:pPr>
                  <a:r>
                    <a:rPr lang="cs-CZ" altLang="en-US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(</a:t>
                  </a:r>
                  <a:r>
                    <a:rPr lang="ru-RU" altLang="en-US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«</a:t>
                  </a:r>
                  <a:r>
                    <a:rPr lang="cs-CZ" altLang="en-US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mash</a:t>
                  </a:r>
                  <a:r>
                    <a:rPr lang="ru-RU" altLang="en-US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 </a:t>
                  </a:r>
                  <a:r>
                    <a:rPr lang="cs-CZ" altLang="en-US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bill</a:t>
                  </a:r>
                  <a:r>
                    <a:rPr lang="ru-RU" altLang="en-US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»</a:t>
                  </a:r>
                  <a:r>
                    <a:rPr lang="cs-CZ" altLang="en-US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) </a:t>
                  </a:r>
                  <a:r>
                    <a:rPr lang="ru-RU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 </a:t>
                  </a:r>
                  <a:r>
                    <a:rPr lang="ru-RU" sz="1200" dirty="0" smtClean="0">
                      <a:solidFill>
                        <a:srgbClr val="663300"/>
                      </a:solidFill>
                      <a:latin typeface="Arial" pitchFamily="34" charset="0"/>
                      <a:ea typeface="Calibri" pitchFamily="34" charset="0"/>
                      <a:cs typeface="Arial" pitchFamily="34" charset="0"/>
                    </a:rPr>
                    <a:t>  </a:t>
                  </a:r>
                  <a:endParaRPr lang="ru-RU" sz="1200" dirty="0" smtClean="0">
                    <a:solidFill>
                      <a:srgbClr val="663300"/>
                    </a:solidFill>
                    <a:latin typeface="Arial Black" pitchFamily="34" charset="0"/>
                    <a:ea typeface="Calibri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77" name="Стрелка вправо 76"/>
              <p:cNvSpPr>
                <a:spLocks noChangeAspect="1"/>
              </p:cNvSpPr>
              <p:nvPr/>
            </p:nvSpPr>
            <p:spPr bwMode="auto">
              <a:xfrm>
                <a:off x="4120765" y="2489673"/>
                <a:ext cx="576896" cy="214314"/>
              </a:xfrm>
              <a:prstGeom prst="rightArrow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469900" marR="0" indent="-469900" algn="l" defTabSz="914400" rtl="0" eaLnBrk="1" fontAlgn="base" latinLnBrk="0" hangingPunct="1">
                  <a:lnSpc>
                    <a:spcPct val="80000"/>
                  </a:lnSpc>
                  <a:spcBef>
                    <a:spcPct val="100000"/>
                  </a:spcBef>
                  <a:spcAft>
                    <a:spcPct val="0"/>
                  </a:spcAft>
                  <a:buClr>
                    <a:srgbClr val="663300"/>
                  </a:buClr>
                  <a:buSzTx/>
                  <a:buFontTx/>
                  <a:buChar char="•"/>
                  <a:tabLst/>
                </a:pPr>
                <a:endParaRPr kumimoji="0" lang="ru-RU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grpSp>
          <p:nvGrpSpPr>
            <p:cNvPr id="10" name="Группа 86"/>
            <p:cNvGrpSpPr/>
            <p:nvPr/>
          </p:nvGrpSpPr>
          <p:grpSpPr>
            <a:xfrm>
              <a:off x="247836" y="2875769"/>
              <a:ext cx="8636666" cy="399059"/>
              <a:chOff x="247836" y="2875769"/>
              <a:chExt cx="8636666" cy="399059"/>
            </a:xfrm>
          </p:grpSpPr>
          <p:grpSp>
            <p:nvGrpSpPr>
              <p:cNvPr id="12" name="Группа 66"/>
              <p:cNvGrpSpPr/>
              <p:nvPr/>
            </p:nvGrpSpPr>
            <p:grpSpPr>
              <a:xfrm>
                <a:off x="4925867" y="2875769"/>
                <a:ext cx="3958635" cy="399059"/>
                <a:chOff x="4925867" y="2875769"/>
                <a:chExt cx="3958635" cy="399059"/>
              </a:xfrm>
            </p:grpSpPr>
            <p:sp>
              <p:nvSpPr>
                <p:cNvPr id="27" name="Скругленный прямоугольник 26"/>
                <p:cNvSpPr/>
                <p:nvPr/>
              </p:nvSpPr>
              <p:spPr bwMode="auto">
                <a:xfrm>
                  <a:off x="4925867" y="2875769"/>
                  <a:ext cx="3956672" cy="399059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 cap="flat" cmpd="sng" algn="ctr">
                  <a:solidFill>
                    <a:srgbClr val="6633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469900" marR="0" indent="-469900" algn="l" defTabSz="914400" rtl="0" eaLnBrk="1" fontAlgn="base" latinLnBrk="0" hangingPunct="1">
                    <a:lnSpc>
                      <a:spcPct val="80000"/>
                    </a:lnSpc>
                    <a:spcBef>
                      <a:spcPct val="100000"/>
                    </a:spcBef>
                    <a:spcAft>
                      <a:spcPct val="0"/>
                    </a:spcAft>
                    <a:buClr>
                      <a:srgbClr val="663300"/>
                    </a:buClr>
                    <a:buSzTx/>
                    <a:buFontTx/>
                    <a:buChar char="•"/>
                    <a:tabLst/>
                  </a:pPr>
                  <a:endParaRPr kumimoji="0" lang="ru-RU" sz="9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66" name="Прямоугольник 65"/>
                <p:cNvSpPr/>
                <p:nvPr/>
              </p:nvSpPr>
              <p:spPr>
                <a:xfrm>
                  <a:off x="4929190" y="2982099"/>
                  <a:ext cx="3955312" cy="21695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>
                    <a:lnSpc>
                      <a:spcPts val="1400"/>
                    </a:lnSpc>
                    <a:spcBef>
                      <a:spcPts val="0"/>
                    </a:spcBef>
                    <a:buNone/>
                  </a:pPr>
                  <a:r>
                    <a:rPr lang="ru-RU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1 штамм дрожжей</a:t>
                  </a:r>
                </a:p>
              </p:txBody>
            </p:sp>
          </p:grpSp>
          <p:grpSp>
            <p:nvGrpSpPr>
              <p:cNvPr id="13" name="Группа 81"/>
              <p:cNvGrpSpPr/>
              <p:nvPr/>
            </p:nvGrpSpPr>
            <p:grpSpPr>
              <a:xfrm>
                <a:off x="247836" y="2875769"/>
                <a:ext cx="3601150" cy="399059"/>
                <a:chOff x="247836" y="2875769"/>
                <a:chExt cx="3601150" cy="399059"/>
              </a:xfrm>
            </p:grpSpPr>
            <p:sp>
              <p:nvSpPr>
                <p:cNvPr id="24" name="Скругленный прямоугольник 23"/>
                <p:cNvSpPr/>
                <p:nvPr/>
              </p:nvSpPr>
              <p:spPr bwMode="auto">
                <a:xfrm>
                  <a:off x="257359" y="2875769"/>
                  <a:ext cx="3591627" cy="399059"/>
                </a:xfrm>
                <a:prstGeom prst="roundRect">
                  <a:avLst/>
                </a:prstGeom>
                <a:solidFill>
                  <a:srgbClr val="99CC00"/>
                </a:solidFill>
                <a:ln w="19050" cap="flat" cmpd="sng" algn="ctr">
                  <a:solidFill>
                    <a:srgbClr val="6633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469900" marR="0" indent="-469900" algn="l" defTabSz="914400" rtl="0" eaLnBrk="1" fontAlgn="base" latinLnBrk="0" hangingPunct="1">
                    <a:lnSpc>
                      <a:spcPct val="80000"/>
                    </a:lnSpc>
                    <a:spcBef>
                      <a:spcPct val="100000"/>
                    </a:spcBef>
                    <a:spcAft>
                      <a:spcPct val="0"/>
                    </a:spcAft>
                    <a:buClr>
                      <a:srgbClr val="663300"/>
                    </a:buClr>
                    <a:buSzTx/>
                    <a:buFontTx/>
                    <a:buChar char="•"/>
                    <a:tabLst/>
                  </a:pPr>
                  <a:endParaRPr kumimoji="0" lang="ru-RU" sz="9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76" name="Прямоугольник 75"/>
                <p:cNvSpPr/>
                <p:nvPr/>
              </p:nvSpPr>
              <p:spPr>
                <a:xfrm>
                  <a:off x="247836" y="2923502"/>
                  <a:ext cx="3466908" cy="271869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indent="180975" algn="ctr">
                    <a:lnSpc>
                      <a:spcPts val="1400"/>
                    </a:lnSpc>
                    <a:spcBef>
                      <a:spcPts val="0"/>
                    </a:spcBef>
                    <a:buNone/>
                  </a:pPr>
                  <a:r>
                    <a:rPr lang="ru-RU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5 фирменных штаммов дрожжей    </a:t>
                  </a:r>
                </a:p>
              </p:txBody>
            </p:sp>
          </p:grpSp>
          <p:sp>
            <p:nvSpPr>
              <p:cNvPr id="78" name="Стрелка вправо 77"/>
              <p:cNvSpPr>
                <a:spLocks noChangeAspect="1"/>
              </p:cNvSpPr>
              <p:nvPr/>
            </p:nvSpPr>
            <p:spPr bwMode="auto">
              <a:xfrm>
                <a:off x="4122106" y="2959272"/>
                <a:ext cx="576896" cy="214314"/>
              </a:xfrm>
              <a:prstGeom prst="rightArrow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469900" marR="0" indent="-469900" algn="l" defTabSz="914400" rtl="0" eaLnBrk="1" fontAlgn="base" latinLnBrk="0" hangingPunct="1">
                  <a:lnSpc>
                    <a:spcPct val="80000"/>
                  </a:lnSpc>
                  <a:spcBef>
                    <a:spcPct val="100000"/>
                  </a:spcBef>
                  <a:spcAft>
                    <a:spcPct val="0"/>
                  </a:spcAft>
                  <a:buClr>
                    <a:srgbClr val="663300"/>
                  </a:buClr>
                  <a:buSzTx/>
                  <a:buFontTx/>
                  <a:buChar char="•"/>
                  <a:tabLst/>
                </a:pPr>
                <a:endParaRPr kumimoji="0" lang="ru-RU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grpSp>
          <p:nvGrpSpPr>
            <p:cNvPr id="15" name="Группа 87"/>
            <p:cNvGrpSpPr/>
            <p:nvPr/>
          </p:nvGrpSpPr>
          <p:grpSpPr>
            <a:xfrm>
              <a:off x="256814" y="3340931"/>
              <a:ext cx="8627688" cy="425758"/>
              <a:chOff x="256814" y="3340931"/>
              <a:chExt cx="8627688" cy="425758"/>
            </a:xfrm>
          </p:grpSpPr>
          <p:grpSp>
            <p:nvGrpSpPr>
              <p:cNvPr id="17" name="Группа 68"/>
              <p:cNvGrpSpPr/>
              <p:nvPr/>
            </p:nvGrpSpPr>
            <p:grpSpPr>
              <a:xfrm>
                <a:off x="4925867" y="3343937"/>
                <a:ext cx="3958635" cy="420988"/>
                <a:chOff x="4925867" y="3343937"/>
                <a:chExt cx="3958635" cy="420988"/>
              </a:xfrm>
            </p:grpSpPr>
            <p:sp>
              <p:nvSpPr>
                <p:cNvPr id="28" name="Скругленный прямоугольник 27"/>
                <p:cNvSpPr/>
                <p:nvPr/>
              </p:nvSpPr>
              <p:spPr bwMode="auto">
                <a:xfrm>
                  <a:off x="4925867" y="3343937"/>
                  <a:ext cx="3956672" cy="420988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 cap="flat" cmpd="sng" algn="ctr">
                  <a:solidFill>
                    <a:srgbClr val="6633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469900" marR="0" indent="-469900" algn="l" defTabSz="914400" rtl="0" eaLnBrk="1" fontAlgn="base" latinLnBrk="0" hangingPunct="1">
                    <a:lnSpc>
                      <a:spcPct val="80000"/>
                    </a:lnSpc>
                    <a:spcBef>
                      <a:spcPct val="100000"/>
                    </a:spcBef>
                    <a:spcAft>
                      <a:spcPct val="0"/>
                    </a:spcAft>
                    <a:buClr>
                      <a:srgbClr val="663300"/>
                    </a:buClr>
                    <a:buSzTx/>
                    <a:buFontTx/>
                    <a:buChar char="•"/>
                    <a:tabLst/>
                  </a:pPr>
                  <a:endParaRPr kumimoji="0" lang="ru-RU" sz="9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68" name="Прямоугольник 67"/>
                <p:cNvSpPr/>
                <p:nvPr/>
              </p:nvSpPr>
              <p:spPr>
                <a:xfrm>
                  <a:off x="4929190" y="3471532"/>
                  <a:ext cx="3955312" cy="16021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eaLnBrk="0" hangingPunct="0">
                    <a:lnSpc>
                      <a:spcPts val="1400"/>
                    </a:lnSpc>
                    <a:spcBef>
                      <a:spcPts val="0"/>
                    </a:spcBef>
                    <a:buNone/>
                  </a:pPr>
                  <a:r>
                    <a:rPr lang="ru-RU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1 тип спирта</a:t>
                  </a:r>
                </a:p>
              </p:txBody>
            </p:sp>
          </p:grpSp>
          <p:grpSp>
            <p:nvGrpSpPr>
              <p:cNvPr id="18" name="Группа 74"/>
              <p:cNvGrpSpPr/>
              <p:nvPr/>
            </p:nvGrpSpPr>
            <p:grpSpPr>
              <a:xfrm>
                <a:off x="256814" y="3340931"/>
                <a:ext cx="3592172" cy="425758"/>
                <a:chOff x="256814" y="3340931"/>
                <a:chExt cx="3592172" cy="425758"/>
              </a:xfrm>
            </p:grpSpPr>
            <p:sp>
              <p:nvSpPr>
                <p:cNvPr id="26" name="Скругленный прямоугольник 25"/>
                <p:cNvSpPr/>
                <p:nvPr/>
              </p:nvSpPr>
              <p:spPr bwMode="auto">
                <a:xfrm>
                  <a:off x="256814" y="3343937"/>
                  <a:ext cx="3592172" cy="420988"/>
                </a:xfrm>
                <a:prstGeom prst="roundRect">
                  <a:avLst/>
                </a:prstGeom>
                <a:solidFill>
                  <a:srgbClr val="99CC00"/>
                </a:solidFill>
                <a:ln w="19050" cap="flat" cmpd="sng" algn="ctr">
                  <a:solidFill>
                    <a:srgbClr val="6633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469900" marR="0" indent="-469900" algn="ctr" defTabSz="914400" rtl="0" eaLnBrk="1" fontAlgn="base" latinLnBrk="0" hangingPunct="1">
                    <a:lnSpc>
                      <a:spcPct val="80000"/>
                    </a:lnSpc>
                    <a:spcBef>
                      <a:spcPct val="100000"/>
                    </a:spcBef>
                    <a:spcAft>
                      <a:spcPct val="0"/>
                    </a:spcAft>
                    <a:buClr>
                      <a:srgbClr val="663300"/>
                    </a:buClr>
                    <a:buSzTx/>
                    <a:buFontTx/>
                    <a:buChar char="•"/>
                    <a:tabLst/>
                  </a:pPr>
                  <a:endParaRPr kumimoji="0" lang="ru-RU" sz="9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74" name="Rectangle 3"/>
                <p:cNvSpPr>
                  <a:spLocks noChangeArrowheads="1"/>
                </p:cNvSpPr>
                <p:nvPr/>
              </p:nvSpPr>
              <p:spPr bwMode="auto">
                <a:xfrm>
                  <a:off x="258270" y="3340931"/>
                  <a:ext cx="3318246" cy="425758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R="0" lvl="0" indent="180975" defTabSz="914400" eaLnBrk="0" latinLnBrk="0" hangingPunct="0">
                    <a:lnSpc>
                      <a:spcPts val="1300"/>
                    </a:lnSpc>
                    <a:spcBef>
                      <a:spcPts val="0"/>
                    </a:spcBef>
                    <a:buSzTx/>
                    <a:buNone/>
                    <a:tabLst/>
                  </a:pPr>
                  <a:r>
                    <a:rPr lang="ru-RU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10 типов спиртов, которые</a:t>
                  </a:r>
                </a:p>
                <a:p>
                  <a:pPr marR="0" lvl="0" indent="180975" defTabSz="914400" eaLnBrk="0" latinLnBrk="0" hangingPunct="0">
                    <a:lnSpc>
                      <a:spcPts val="1300"/>
                    </a:lnSpc>
                    <a:spcBef>
                      <a:spcPts val="0"/>
                    </a:spcBef>
                    <a:buSzTx/>
                    <a:buNone/>
                    <a:tabLst/>
                  </a:pPr>
                  <a:r>
                    <a:rPr lang="ru-RU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выдерживаются отдельно</a:t>
                  </a:r>
                </a:p>
              </p:txBody>
            </p:sp>
          </p:grpSp>
          <p:sp>
            <p:nvSpPr>
              <p:cNvPr id="79" name="Стрелка вправо 78"/>
              <p:cNvSpPr>
                <a:spLocks noChangeAspect="1"/>
              </p:cNvSpPr>
              <p:nvPr/>
            </p:nvSpPr>
            <p:spPr bwMode="auto">
              <a:xfrm>
                <a:off x="4119969" y="3429000"/>
                <a:ext cx="576896" cy="214314"/>
              </a:xfrm>
              <a:prstGeom prst="rightArrow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469900" marR="0" indent="-469900" algn="l" defTabSz="914400" rtl="0" eaLnBrk="1" fontAlgn="base" latinLnBrk="0" hangingPunct="1">
                  <a:lnSpc>
                    <a:spcPct val="80000"/>
                  </a:lnSpc>
                  <a:spcBef>
                    <a:spcPct val="100000"/>
                  </a:spcBef>
                  <a:spcAft>
                    <a:spcPct val="0"/>
                  </a:spcAft>
                  <a:buClr>
                    <a:srgbClr val="663300"/>
                  </a:buClr>
                  <a:buSzTx/>
                  <a:buFontTx/>
                  <a:buChar char="•"/>
                  <a:tabLst/>
                </a:pPr>
                <a:endParaRPr kumimoji="0" lang="ru-RU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grpSp>
          <p:nvGrpSpPr>
            <p:cNvPr id="19" name="Группа 88"/>
            <p:cNvGrpSpPr/>
            <p:nvPr/>
          </p:nvGrpSpPr>
          <p:grpSpPr>
            <a:xfrm>
              <a:off x="214283" y="3784851"/>
              <a:ext cx="8668256" cy="630942"/>
              <a:chOff x="214283" y="3784851"/>
              <a:chExt cx="8668256" cy="630942"/>
            </a:xfrm>
          </p:grpSpPr>
          <p:grpSp>
            <p:nvGrpSpPr>
              <p:cNvPr id="22" name="Группа 82"/>
              <p:cNvGrpSpPr/>
              <p:nvPr/>
            </p:nvGrpSpPr>
            <p:grpSpPr>
              <a:xfrm>
                <a:off x="214283" y="3784851"/>
                <a:ext cx="3643337" cy="630942"/>
                <a:chOff x="214283" y="3784851"/>
                <a:chExt cx="3643337" cy="630942"/>
              </a:xfrm>
            </p:grpSpPr>
            <p:sp>
              <p:nvSpPr>
                <p:cNvPr id="34" name="Скругленный прямоугольник 33"/>
                <p:cNvSpPr/>
                <p:nvPr/>
              </p:nvSpPr>
              <p:spPr bwMode="auto">
                <a:xfrm>
                  <a:off x="250828" y="3825426"/>
                  <a:ext cx="3598158" cy="555536"/>
                </a:xfrm>
                <a:prstGeom prst="roundRect">
                  <a:avLst/>
                </a:prstGeom>
                <a:solidFill>
                  <a:srgbClr val="99CC00"/>
                </a:solidFill>
                <a:ln w="19050" cap="flat" cmpd="sng" algn="ctr">
                  <a:solidFill>
                    <a:srgbClr val="6633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469900" marR="0" indent="-469900" algn="l" defTabSz="914400" rtl="0" eaLnBrk="1" fontAlgn="base" latinLnBrk="0" hangingPunct="1">
                    <a:lnSpc>
                      <a:spcPct val="80000"/>
                    </a:lnSpc>
                    <a:spcBef>
                      <a:spcPct val="100000"/>
                    </a:spcBef>
                    <a:spcAft>
                      <a:spcPct val="0"/>
                    </a:spcAft>
                    <a:buClr>
                      <a:srgbClr val="663300"/>
                    </a:buClr>
                    <a:buSzTx/>
                    <a:buFontTx/>
                    <a:buChar char="•"/>
                    <a:tabLst/>
                  </a:pPr>
                  <a:endParaRPr kumimoji="0" lang="ru-RU" sz="9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35" name="Прямоугольник 34"/>
                <p:cNvSpPr/>
                <p:nvPr/>
              </p:nvSpPr>
              <p:spPr>
                <a:xfrm>
                  <a:off x="214283" y="3784851"/>
                  <a:ext cx="3643337" cy="63094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indent="180975">
                    <a:lnSpc>
                      <a:spcPts val="1400"/>
                    </a:lnSpc>
                    <a:spcBef>
                      <a:spcPts val="0"/>
                    </a:spcBef>
                    <a:buNone/>
                  </a:pPr>
                  <a:r>
                    <a:rPr lang="ru-RU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Одноэтажные стеллажные склады:</a:t>
                  </a:r>
                </a:p>
                <a:p>
                  <a:pPr algn="ctr">
                    <a:lnSpc>
                      <a:spcPts val="1400"/>
                    </a:lnSpc>
                    <a:spcBef>
                      <a:spcPts val="0"/>
                    </a:spcBef>
                    <a:buFont typeface="Wingdings" pitchFamily="2" charset="2"/>
                    <a:buChar char="ü"/>
                  </a:pPr>
                  <a:r>
                    <a:rPr lang="ru-RU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 минимум колебаний температур</a:t>
                  </a:r>
                </a:p>
                <a:p>
                  <a:pPr algn="ctr">
                    <a:lnSpc>
                      <a:spcPts val="1400"/>
                    </a:lnSpc>
                    <a:spcBef>
                      <a:spcPts val="0"/>
                    </a:spcBef>
                    <a:buFont typeface="Wingdings" pitchFamily="2" charset="2"/>
                    <a:buChar char="ü"/>
                  </a:pPr>
                  <a:r>
                    <a:rPr lang="ru-RU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 более равномерное созревание </a:t>
                  </a:r>
                </a:p>
              </p:txBody>
            </p:sp>
          </p:grpSp>
          <p:grpSp>
            <p:nvGrpSpPr>
              <p:cNvPr id="30" name="Группа 70"/>
              <p:cNvGrpSpPr/>
              <p:nvPr/>
            </p:nvGrpSpPr>
            <p:grpSpPr>
              <a:xfrm>
                <a:off x="4925867" y="3825426"/>
                <a:ext cx="3956672" cy="555536"/>
                <a:chOff x="4925867" y="3825426"/>
                <a:chExt cx="3956672" cy="555536"/>
              </a:xfrm>
            </p:grpSpPr>
            <p:sp>
              <p:nvSpPr>
                <p:cNvPr id="29" name="Скругленный прямоугольник 28"/>
                <p:cNvSpPr/>
                <p:nvPr/>
              </p:nvSpPr>
              <p:spPr bwMode="auto">
                <a:xfrm>
                  <a:off x="4925867" y="3825426"/>
                  <a:ext cx="3956672" cy="55553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 cap="flat" cmpd="sng" algn="ctr">
                  <a:solidFill>
                    <a:srgbClr val="6633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469900" marR="0" indent="-469900" algn="l" defTabSz="914400" rtl="0" eaLnBrk="1" fontAlgn="base" latinLnBrk="0" hangingPunct="1">
                    <a:lnSpc>
                      <a:spcPct val="80000"/>
                    </a:lnSpc>
                    <a:spcBef>
                      <a:spcPct val="100000"/>
                    </a:spcBef>
                    <a:spcAft>
                      <a:spcPct val="0"/>
                    </a:spcAft>
                    <a:buClr>
                      <a:srgbClr val="663300"/>
                    </a:buClr>
                    <a:buSzTx/>
                    <a:buFontTx/>
                    <a:buChar char="•"/>
                    <a:tabLst/>
                  </a:pPr>
                  <a:endParaRPr kumimoji="0" lang="ru-RU" sz="9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70" name="Прямоугольник 69"/>
                <p:cNvSpPr/>
                <p:nvPr/>
              </p:nvSpPr>
              <p:spPr>
                <a:xfrm>
                  <a:off x="4926412" y="3925856"/>
                  <a:ext cx="3955312" cy="351283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eaLnBrk="0" hangingPunct="0">
                    <a:lnSpc>
                      <a:spcPts val="1400"/>
                    </a:lnSpc>
                    <a:spcBef>
                      <a:spcPts val="0"/>
                    </a:spcBef>
                    <a:buNone/>
                  </a:pPr>
                  <a:r>
                    <a:rPr lang="ru-RU" sz="1200" dirty="0" smtClean="0">
                      <a:solidFill>
                        <a:srgbClr val="663300"/>
                      </a:solidFill>
                      <a:latin typeface="Arial Black" pitchFamily="34" charset="0"/>
                      <a:ea typeface="Calibri" pitchFamily="34" charset="0"/>
                      <a:cs typeface="Arial" pitchFamily="34" charset="0"/>
                    </a:rPr>
                    <a:t>Многоэтажные склады</a:t>
                  </a:r>
                </a:p>
              </p:txBody>
            </p:sp>
          </p:grpSp>
          <p:sp>
            <p:nvSpPr>
              <p:cNvPr id="80" name="Стрелка вправо 79"/>
              <p:cNvSpPr>
                <a:spLocks noChangeAspect="1"/>
              </p:cNvSpPr>
              <p:nvPr/>
            </p:nvSpPr>
            <p:spPr bwMode="auto">
              <a:xfrm>
                <a:off x="4120765" y="3996170"/>
                <a:ext cx="576896" cy="214314"/>
              </a:xfrm>
              <a:prstGeom prst="rightArrow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469900" marR="0" indent="-469900" algn="l" defTabSz="914400" rtl="0" eaLnBrk="1" fontAlgn="base" latinLnBrk="0" hangingPunct="1">
                  <a:lnSpc>
                    <a:spcPct val="80000"/>
                  </a:lnSpc>
                  <a:spcBef>
                    <a:spcPct val="100000"/>
                  </a:spcBef>
                  <a:spcAft>
                    <a:spcPct val="0"/>
                  </a:spcAft>
                  <a:buClr>
                    <a:srgbClr val="663300"/>
                  </a:buClr>
                  <a:buSzTx/>
                  <a:buFontTx/>
                  <a:buChar char="•"/>
                  <a:tabLst/>
                </a:pPr>
                <a:endParaRPr kumimoji="0" lang="ru-RU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</p:grpSp>
      <p:pic>
        <p:nvPicPr>
          <p:cNvPr id="13315" name="Picture 3" descr="G:\№1_РАБОТА ВЕЛЬД-21\КОЗЛОВ БАЗА ДАННЫХ АССОРТИМЕНТ\№1 ВИСКИ\03№ USA\KENTUCKY\FOUR ROSES DISTILLERS\для АП\НН-WAREHOUSE.png"/>
          <p:cNvPicPr>
            <a:picLocks noChangeAspect="1" noChangeArrowheads="1"/>
          </p:cNvPicPr>
          <p:nvPr/>
        </p:nvPicPr>
        <p:blipFill>
          <a:blip r:embed="rId2" cstate="print"/>
          <a:srcRect l="20235" t="7653" r="753" b="4336"/>
          <a:stretch>
            <a:fillRect/>
          </a:stretch>
        </p:blipFill>
        <p:spPr bwMode="auto">
          <a:xfrm>
            <a:off x="5000628" y="4500570"/>
            <a:ext cx="2112504" cy="2118752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pic>
        <p:nvPicPr>
          <p:cNvPr id="13316" name="Picture 4" descr="G:\№1_РАБОТА ВЕЛЬД-21\КОЗЛОВ БАЗА ДАННЫХ АССОРТИМЕНТ\№1 ВИСКИ\03№ USA\KENTUCKY\FOUR ROSES DISTILLERS\для АП\НН-WAREHOUSE-1.png"/>
          <p:cNvPicPr>
            <a:picLocks noChangeAspect="1" noChangeArrowheads="1"/>
          </p:cNvPicPr>
          <p:nvPr/>
        </p:nvPicPr>
        <p:blipFill>
          <a:blip r:embed="rId3" cstate="print"/>
          <a:srcRect l="9521" t="18479" r="32045" b="14998"/>
          <a:stretch>
            <a:fillRect/>
          </a:stretch>
        </p:blipFill>
        <p:spPr bwMode="auto">
          <a:xfrm>
            <a:off x="7166992" y="4506508"/>
            <a:ext cx="1762726" cy="2077800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sp>
        <p:nvSpPr>
          <p:cNvPr id="94" name="Стрелка вправо 93"/>
          <p:cNvSpPr>
            <a:spLocks noChangeAspect="1"/>
          </p:cNvSpPr>
          <p:nvPr/>
        </p:nvSpPr>
        <p:spPr bwMode="auto">
          <a:xfrm>
            <a:off x="4131309" y="5643578"/>
            <a:ext cx="576896" cy="214314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80000"/>
              </a:lnSpc>
              <a:spcBef>
                <a:spcPct val="100000"/>
              </a:spcBef>
              <a:spcAft>
                <a:spcPct val="0"/>
              </a:spcAft>
              <a:buClr>
                <a:srgbClr val="663300"/>
              </a:buClr>
              <a:buSzTx/>
              <a:buFontTx/>
              <a:buChar char="•"/>
              <a:tabLst/>
            </a:pP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3317" name="Picture 5" descr="G:\№1_РАБОТА ВЕЛЬД-21\КОЗЛОВ БАЗА ДАННЫХ АССОРТИМЕНТ\№1 ВИСКИ\03№ USA\KENTUCKY\FOUR ROSES DISTILLERS\для АП\FR-Warehouse.png"/>
          <p:cNvPicPr>
            <a:picLocks noChangeAspect="1" noChangeArrowheads="1"/>
          </p:cNvPicPr>
          <p:nvPr/>
        </p:nvPicPr>
        <p:blipFill>
          <a:blip r:embed="rId4" cstate="print"/>
          <a:srcRect l="11828" t="29738" r="15805" b="7385"/>
          <a:stretch>
            <a:fillRect/>
          </a:stretch>
        </p:blipFill>
        <p:spPr bwMode="auto">
          <a:xfrm>
            <a:off x="214282" y="4929198"/>
            <a:ext cx="3660508" cy="1785950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pic>
        <p:nvPicPr>
          <p:cNvPr id="58" name="Picture 2" descr="G:\№1_РАБОТА ВЕЛЬД-21\КОЗЛОВ БАЗА ДАННЫХ АССОРТИМЕНТ\№1 ВИСКИ\03№ USA\KENTUCKY\FOUR ROSES\для АП\FRB_Black_Horizontal_2018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92657" y="159487"/>
            <a:ext cx="2061664" cy="622159"/>
          </a:xfrm>
          <a:prstGeom prst="rect">
            <a:avLst/>
          </a:prstGeom>
          <a:noFill/>
        </p:spPr>
      </p:pic>
      <p:pic>
        <p:nvPicPr>
          <p:cNvPr id="60" name="Picture 2" descr="F:\РАБОТА ВЕЛЬД-21\КОЗЛОВ БАЗА ДАННЫХ\Выставки-Награды\New_product - копия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14480" y="44530"/>
            <a:ext cx="877718" cy="864120"/>
          </a:xfrm>
          <a:prstGeom prst="rect">
            <a:avLst/>
          </a:prstGeom>
          <a:noFill/>
        </p:spPr>
      </p:pic>
      <p:sp>
        <p:nvSpPr>
          <p:cNvPr id="56" name="Rectangle 2"/>
          <p:cNvSpPr txBox="1">
            <a:spLocks noChangeArrowheads="1"/>
          </p:cNvSpPr>
          <p:nvPr/>
        </p:nvSpPr>
        <p:spPr bwMode="auto">
          <a:xfrm>
            <a:off x="251520" y="116540"/>
            <a:ext cx="862666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Американский виски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Выноска со стрелкой вниз 20"/>
          <p:cNvSpPr/>
          <p:nvPr/>
        </p:nvSpPr>
        <p:spPr bwMode="auto">
          <a:xfrm>
            <a:off x="6444260" y="4077090"/>
            <a:ext cx="360050" cy="360050"/>
          </a:xfrm>
          <a:prstGeom prst="downArrowCallou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80000"/>
              </a:lnSpc>
              <a:spcBef>
                <a:spcPct val="100000"/>
              </a:spcBef>
              <a:spcAft>
                <a:spcPct val="0"/>
              </a:spcAft>
              <a:buClr>
                <a:srgbClr val="663300"/>
              </a:buClr>
              <a:buSzTx/>
              <a:buFontTx/>
              <a:buChar char="•"/>
              <a:tabLst/>
            </a:pPr>
            <a:endParaRPr kumimoji="0" lang="ru-RU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 bwMode="auto">
          <a:xfrm flipH="1">
            <a:off x="6804310" y="4293120"/>
            <a:ext cx="15379" cy="14402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Rectangle 2"/>
          <p:cNvSpPr txBox="1">
            <a:spLocks noChangeArrowheads="1"/>
          </p:cNvSpPr>
          <p:nvPr/>
        </p:nvSpPr>
        <p:spPr bwMode="auto">
          <a:xfrm>
            <a:off x="253821" y="1000108"/>
            <a:ext cx="8624365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1800"/>
              </a:lnSpc>
              <a:spcBef>
                <a:spcPct val="0"/>
              </a:spcBef>
              <a:buClrTx/>
              <a:buNone/>
              <a:defRPr/>
            </a:pPr>
            <a:r>
              <a:rPr lang="ru-RU" sz="20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Рецепт бурбона от «</a:t>
            </a:r>
            <a:r>
              <a:rPr lang="en-US" sz="20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Four Roses Distillery</a:t>
            </a:r>
            <a:r>
              <a:rPr lang="ru-RU" sz="20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»</a:t>
            </a:r>
          </a:p>
        </p:txBody>
      </p:sp>
      <p:sp>
        <p:nvSpPr>
          <p:cNvPr id="85" name="Скругленный прямоугольник 84"/>
          <p:cNvSpPr/>
          <p:nvPr/>
        </p:nvSpPr>
        <p:spPr bwMode="auto">
          <a:xfrm>
            <a:off x="3643306" y="1357298"/>
            <a:ext cx="2214578" cy="78581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80000"/>
              </a:lnSpc>
              <a:spcBef>
                <a:spcPct val="100000"/>
              </a:spcBef>
              <a:spcAft>
                <a:spcPct val="0"/>
              </a:spcAft>
              <a:buClr>
                <a:srgbClr val="663300"/>
              </a:buClr>
              <a:buSzTx/>
              <a:buFontTx/>
              <a:buChar char="•"/>
              <a:tabLst/>
            </a:pPr>
            <a:endParaRPr kumimoji="0" lang="ru-RU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2" name="Группа 101"/>
          <p:cNvGrpSpPr/>
          <p:nvPr/>
        </p:nvGrpSpPr>
        <p:grpSpPr>
          <a:xfrm>
            <a:off x="253821" y="1377029"/>
            <a:ext cx="8890211" cy="723555"/>
            <a:chOff x="253821" y="1346665"/>
            <a:chExt cx="8890211" cy="723555"/>
          </a:xfrm>
        </p:grpSpPr>
        <p:grpSp>
          <p:nvGrpSpPr>
            <p:cNvPr id="5" name="Группа 82"/>
            <p:cNvGrpSpPr/>
            <p:nvPr/>
          </p:nvGrpSpPr>
          <p:grpSpPr>
            <a:xfrm>
              <a:off x="2840173" y="1499105"/>
              <a:ext cx="3589215" cy="442642"/>
              <a:chOff x="3184364" y="1361557"/>
              <a:chExt cx="3470576" cy="442642"/>
            </a:xfrm>
          </p:grpSpPr>
          <p:sp>
            <p:nvSpPr>
              <p:cNvPr id="47" name="Прямоугольник 46"/>
              <p:cNvSpPr/>
              <p:nvPr/>
            </p:nvSpPr>
            <p:spPr>
              <a:xfrm>
                <a:off x="3184364" y="1361557"/>
                <a:ext cx="383437" cy="40011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>
                  <a:lnSpc>
                    <a:spcPts val="2400"/>
                  </a:lnSpc>
                  <a:buNone/>
                </a:pPr>
                <a:r>
                  <a:rPr lang="ru-RU" sz="2000" kern="0" dirty="0" smtClean="0">
                    <a:solidFill>
                      <a:srgbClr val="663300"/>
                    </a:solidFill>
                    <a:latin typeface="Arial Black" pitchFamily="34" charset="0"/>
                    <a:cs typeface="ＭＳ Ｐゴシック" charset="-128"/>
                  </a:rPr>
                  <a:t>Х</a:t>
                </a:r>
                <a:endParaRPr lang="ru-RU" sz="2000" dirty="0"/>
              </a:p>
            </p:txBody>
          </p:sp>
          <p:sp>
            <p:nvSpPr>
              <p:cNvPr id="70" name="Прямоугольник 69"/>
              <p:cNvSpPr/>
              <p:nvPr/>
            </p:nvSpPr>
            <p:spPr>
              <a:xfrm>
                <a:off x="6233030" y="1404089"/>
                <a:ext cx="421910" cy="40011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>
                  <a:lnSpc>
                    <a:spcPts val="2400"/>
                  </a:lnSpc>
                  <a:buNone/>
                </a:pPr>
                <a:r>
                  <a:rPr lang="ru-RU" sz="2800" kern="0" dirty="0" smtClean="0">
                    <a:solidFill>
                      <a:srgbClr val="663300"/>
                    </a:solidFill>
                    <a:latin typeface="Arial Black" pitchFamily="34" charset="0"/>
                    <a:cs typeface="ＭＳ Ｐゴシック" charset="-128"/>
                  </a:rPr>
                  <a:t>=</a:t>
                </a:r>
              </a:p>
            </p:txBody>
          </p:sp>
        </p:grpSp>
        <p:sp>
          <p:nvSpPr>
            <p:cNvPr id="84" name="Скругленный прямоугольник 83"/>
            <p:cNvSpPr/>
            <p:nvPr/>
          </p:nvSpPr>
          <p:spPr bwMode="auto">
            <a:xfrm>
              <a:off x="253821" y="1357298"/>
              <a:ext cx="2286016" cy="68415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cap="flat" cmpd="sng" algn="ctr">
              <a:solidFill>
                <a:srgbClr val="66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6" name="Скругленный прямоугольник 85"/>
            <p:cNvSpPr/>
            <p:nvPr/>
          </p:nvSpPr>
          <p:spPr bwMode="auto">
            <a:xfrm>
              <a:off x="3500430" y="1357298"/>
              <a:ext cx="2296649" cy="68415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cap="flat" cmpd="sng" algn="ctr">
              <a:solidFill>
                <a:srgbClr val="66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7" name="Скругленный прямоугольник 86"/>
            <p:cNvSpPr/>
            <p:nvPr/>
          </p:nvSpPr>
          <p:spPr bwMode="auto">
            <a:xfrm>
              <a:off x="6572264" y="1357298"/>
              <a:ext cx="2368086" cy="68415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cap="flat" cmpd="sng" algn="ctr">
              <a:solidFill>
                <a:srgbClr val="66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grpSp>
          <p:nvGrpSpPr>
            <p:cNvPr id="6" name="Группа 89"/>
            <p:cNvGrpSpPr/>
            <p:nvPr/>
          </p:nvGrpSpPr>
          <p:grpSpPr>
            <a:xfrm>
              <a:off x="419846" y="1346665"/>
              <a:ext cx="2162523" cy="719708"/>
              <a:chOff x="258392" y="3929066"/>
              <a:chExt cx="2162523" cy="719708"/>
            </a:xfrm>
          </p:grpSpPr>
          <p:sp>
            <p:nvSpPr>
              <p:cNvPr id="88" name="Rectangle 2"/>
              <p:cNvSpPr txBox="1">
                <a:spLocks noChangeArrowheads="1"/>
              </p:cNvSpPr>
              <p:nvPr/>
            </p:nvSpPr>
            <p:spPr bwMode="auto">
              <a:xfrm>
                <a:off x="500034" y="3929066"/>
                <a:ext cx="1920881" cy="7197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lvl="0" algn="ctr" eaLnBrk="0" hangingPunct="0">
                  <a:lnSpc>
                    <a:spcPts val="1800"/>
                  </a:lnSpc>
                  <a:spcBef>
                    <a:spcPct val="0"/>
                  </a:spcBef>
                  <a:buClrTx/>
                  <a:buNone/>
                  <a:defRPr/>
                </a:pPr>
                <a:r>
                  <a:rPr lang="ru-RU" sz="1600" kern="0" dirty="0" smtClean="0">
                    <a:solidFill>
                      <a:srgbClr val="663300"/>
                    </a:solidFill>
                    <a:latin typeface="Arial Black" pitchFamily="34" charset="0"/>
                    <a:cs typeface="ＭＳ Ｐゴシック" charset="-128"/>
                  </a:rPr>
                  <a:t>Зерновые</a:t>
                </a:r>
              </a:p>
              <a:p>
                <a:pPr lvl="0" algn="ctr" eaLnBrk="0" hangingPunct="0">
                  <a:lnSpc>
                    <a:spcPts val="1800"/>
                  </a:lnSpc>
                  <a:spcBef>
                    <a:spcPct val="0"/>
                  </a:spcBef>
                  <a:buClrTx/>
                  <a:buNone/>
                  <a:defRPr/>
                </a:pPr>
                <a:r>
                  <a:rPr lang="ru-RU" sz="1600" kern="0" dirty="0" smtClean="0">
                    <a:solidFill>
                      <a:srgbClr val="663300"/>
                    </a:solidFill>
                    <a:latin typeface="Arial Black" pitchFamily="34" charset="0"/>
                    <a:cs typeface="ＭＳ Ｐゴシック" charset="-128"/>
                  </a:rPr>
                  <a:t>смеси</a:t>
                </a:r>
              </a:p>
            </p:txBody>
          </p:sp>
          <p:sp>
            <p:nvSpPr>
              <p:cNvPr id="89" name="Прямоугольник 88"/>
              <p:cNvSpPr/>
              <p:nvPr/>
            </p:nvSpPr>
            <p:spPr>
              <a:xfrm>
                <a:off x="258392" y="3929066"/>
                <a:ext cx="544090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ts val="4800"/>
                  </a:lnSpc>
                  <a:spcBef>
                    <a:spcPts val="0"/>
                  </a:spcBef>
                  <a:buNone/>
                </a:pPr>
                <a:r>
                  <a:rPr lang="ru-RU" sz="4000" kern="0" dirty="0" smtClean="0">
                    <a:solidFill>
                      <a:srgbClr val="C00000"/>
                    </a:solidFill>
                    <a:latin typeface="Arial Black" pitchFamily="34" charset="0"/>
                    <a:cs typeface="ＭＳ Ｐゴシック" charset="-128"/>
                  </a:rPr>
                  <a:t>2</a:t>
                </a:r>
                <a:endParaRPr lang="ru-RU" sz="40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" name="Группа 95"/>
            <p:cNvGrpSpPr/>
            <p:nvPr/>
          </p:nvGrpSpPr>
          <p:grpSpPr>
            <a:xfrm>
              <a:off x="6551150" y="1346665"/>
              <a:ext cx="2592882" cy="719708"/>
              <a:chOff x="6323175" y="2571744"/>
              <a:chExt cx="2592882" cy="719708"/>
            </a:xfrm>
          </p:grpSpPr>
          <p:sp>
            <p:nvSpPr>
              <p:cNvPr id="94" name="Rectangle 2"/>
              <p:cNvSpPr txBox="1">
                <a:spLocks noChangeArrowheads="1"/>
              </p:cNvSpPr>
              <p:nvPr/>
            </p:nvSpPr>
            <p:spPr bwMode="auto">
              <a:xfrm>
                <a:off x="6847383" y="2571744"/>
                <a:ext cx="2068674" cy="7197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lvl="0" algn="ctr" eaLnBrk="0" hangingPunct="0">
                  <a:lnSpc>
                    <a:spcPts val="1800"/>
                  </a:lnSpc>
                  <a:spcBef>
                    <a:spcPct val="0"/>
                  </a:spcBef>
                  <a:buClrTx/>
                  <a:buNone/>
                  <a:defRPr/>
                </a:pPr>
                <a:r>
                  <a:rPr lang="ru-RU" sz="1600" kern="0" dirty="0" smtClean="0">
                    <a:solidFill>
                      <a:srgbClr val="663300"/>
                    </a:solidFill>
                    <a:latin typeface="Arial Black" pitchFamily="34" charset="0"/>
                    <a:cs typeface="ＭＳ Ｐゴシック" charset="-128"/>
                  </a:rPr>
                  <a:t>Уникальных спиртов</a:t>
                </a:r>
              </a:p>
            </p:txBody>
          </p:sp>
          <p:sp>
            <p:nvSpPr>
              <p:cNvPr id="95" name="Прямоугольник 94"/>
              <p:cNvSpPr/>
              <p:nvPr/>
            </p:nvSpPr>
            <p:spPr>
              <a:xfrm>
                <a:off x="6323175" y="2571744"/>
                <a:ext cx="960441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ts val="4800"/>
                  </a:lnSpc>
                  <a:buNone/>
                </a:pPr>
                <a:r>
                  <a:rPr lang="ru-RU" sz="4000" kern="0" dirty="0" smtClean="0">
                    <a:solidFill>
                      <a:srgbClr val="C00000"/>
                    </a:solidFill>
                    <a:latin typeface="Arial Black" pitchFamily="34" charset="0"/>
                    <a:cs typeface="ＭＳ Ｐゴシック" charset="-128"/>
                  </a:rPr>
                  <a:t>10</a:t>
                </a:r>
              </a:p>
            </p:txBody>
          </p:sp>
        </p:grpSp>
        <p:grpSp>
          <p:nvGrpSpPr>
            <p:cNvPr id="8" name="Группа 100"/>
            <p:cNvGrpSpPr/>
            <p:nvPr/>
          </p:nvGrpSpPr>
          <p:grpSpPr>
            <a:xfrm>
              <a:off x="3731363" y="1346665"/>
              <a:ext cx="2135195" cy="723555"/>
              <a:chOff x="6286512" y="2496459"/>
              <a:chExt cx="2135195" cy="723555"/>
            </a:xfrm>
          </p:grpSpPr>
          <p:sp>
            <p:nvSpPr>
              <p:cNvPr id="99" name="Rectangle 2"/>
              <p:cNvSpPr txBox="1">
                <a:spLocks noChangeArrowheads="1"/>
              </p:cNvSpPr>
              <p:nvPr/>
            </p:nvSpPr>
            <p:spPr bwMode="auto">
              <a:xfrm>
                <a:off x="6500826" y="2500306"/>
                <a:ext cx="1920881" cy="7197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>
                  <a:lnSpc>
                    <a:spcPts val="1800"/>
                  </a:lnSpc>
                  <a:spcBef>
                    <a:spcPct val="0"/>
                  </a:spcBef>
                  <a:buClrTx/>
                  <a:buNone/>
                  <a:defRPr/>
                </a:pPr>
                <a:r>
                  <a:rPr lang="ru-RU" sz="1600" kern="0" dirty="0" smtClean="0">
                    <a:solidFill>
                      <a:srgbClr val="663300"/>
                    </a:solidFill>
                    <a:latin typeface="Arial Black" pitchFamily="34" charset="0"/>
                    <a:cs typeface="ＭＳ Ｐゴシック" charset="-128"/>
                  </a:rPr>
                  <a:t>Штаммов дрожжей</a:t>
                </a:r>
              </a:p>
            </p:txBody>
          </p:sp>
          <p:sp>
            <p:nvSpPr>
              <p:cNvPr id="100" name="Прямоугольник 99"/>
              <p:cNvSpPr/>
              <p:nvPr/>
            </p:nvSpPr>
            <p:spPr>
              <a:xfrm>
                <a:off x="6286512" y="2496459"/>
                <a:ext cx="544090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ts val="4800"/>
                  </a:lnSpc>
                  <a:spcBef>
                    <a:spcPts val="0"/>
                  </a:spcBef>
                  <a:buNone/>
                </a:pPr>
                <a:r>
                  <a:rPr lang="ru-RU" sz="4000" kern="0" dirty="0" smtClean="0">
                    <a:solidFill>
                      <a:srgbClr val="C00000"/>
                    </a:solidFill>
                    <a:latin typeface="Arial Black" pitchFamily="34" charset="0"/>
                    <a:cs typeface="ＭＳ Ｐゴシック" charset="-128"/>
                  </a:rPr>
                  <a:t>5</a:t>
                </a:r>
              </a:p>
            </p:txBody>
          </p:sp>
        </p:grpSp>
      </p:grpSp>
      <p:grpSp>
        <p:nvGrpSpPr>
          <p:cNvPr id="9" name="Group 30"/>
          <p:cNvGrpSpPr>
            <a:grpSpLocks/>
          </p:cNvGrpSpPr>
          <p:nvPr/>
        </p:nvGrpSpPr>
        <p:grpSpPr bwMode="auto">
          <a:xfrm>
            <a:off x="2706271" y="2714477"/>
            <a:ext cx="1437101" cy="3573055"/>
            <a:chOff x="2160" y="2238"/>
            <a:chExt cx="999" cy="1528"/>
          </a:xfrm>
        </p:grpSpPr>
        <p:grpSp>
          <p:nvGrpSpPr>
            <p:cNvPr id="10" name="Group 31"/>
            <p:cNvGrpSpPr>
              <a:grpSpLocks/>
            </p:cNvGrpSpPr>
            <p:nvPr/>
          </p:nvGrpSpPr>
          <p:grpSpPr bwMode="auto">
            <a:xfrm>
              <a:off x="2160" y="2238"/>
              <a:ext cx="999" cy="1528"/>
              <a:chOff x="2160" y="2238"/>
              <a:chExt cx="999" cy="1528"/>
            </a:xfrm>
          </p:grpSpPr>
          <p:sp>
            <p:nvSpPr>
              <p:cNvPr id="55" name="Line 32"/>
              <p:cNvSpPr>
                <a:spLocks noChangeShapeType="1"/>
              </p:cNvSpPr>
              <p:nvPr/>
            </p:nvSpPr>
            <p:spPr bwMode="auto">
              <a:xfrm flipH="1">
                <a:off x="2160" y="2238"/>
                <a:ext cx="999" cy="24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56" name="Line 33"/>
              <p:cNvSpPr>
                <a:spLocks noChangeShapeType="1"/>
              </p:cNvSpPr>
              <p:nvPr/>
            </p:nvSpPr>
            <p:spPr bwMode="auto">
              <a:xfrm flipH="1" flipV="1">
                <a:off x="2160" y="2480"/>
                <a:ext cx="999" cy="1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57" name="Line 34"/>
              <p:cNvSpPr>
                <a:spLocks noChangeShapeType="1"/>
              </p:cNvSpPr>
              <p:nvPr/>
            </p:nvSpPr>
            <p:spPr bwMode="auto">
              <a:xfrm flipH="1" flipV="1">
                <a:off x="2160" y="2480"/>
                <a:ext cx="999" cy="4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58" name="Line 35"/>
              <p:cNvSpPr>
                <a:spLocks noChangeShapeType="1"/>
              </p:cNvSpPr>
              <p:nvPr/>
            </p:nvSpPr>
            <p:spPr bwMode="auto">
              <a:xfrm flipH="1" flipV="1">
                <a:off x="2160" y="2480"/>
                <a:ext cx="999" cy="8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59" name="Line 36"/>
              <p:cNvSpPr>
                <a:spLocks noChangeShapeType="1"/>
              </p:cNvSpPr>
              <p:nvPr/>
            </p:nvSpPr>
            <p:spPr bwMode="auto">
              <a:xfrm flipH="1" flipV="1">
                <a:off x="2160" y="2480"/>
                <a:ext cx="999" cy="128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</p:grpSp>
        <p:sp>
          <p:nvSpPr>
            <p:cNvPr id="50" name="Line 37"/>
            <p:cNvSpPr>
              <a:spLocks noChangeShapeType="1"/>
            </p:cNvSpPr>
            <p:nvPr/>
          </p:nvSpPr>
          <p:spPr bwMode="auto">
            <a:xfrm flipH="1">
              <a:off x="2160" y="2605"/>
              <a:ext cx="999" cy="896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" name="Line 38"/>
            <p:cNvSpPr>
              <a:spLocks noChangeShapeType="1"/>
            </p:cNvSpPr>
            <p:nvPr/>
          </p:nvSpPr>
          <p:spPr bwMode="auto">
            <a:xfrm flipH="1">
              <a:off x="2160" y="2971"/>
              <a:ext cx="999" cy="529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" name="Line 39"/>
            <p:cNvSpPr>
              <a:spLocks noChangeShapeType="1"/>
            </p:cNvSpPr>
            <p:nvPr/>
          </p:nvSpPr>
          <p:spPr bwMode="auto">
            <a:xfrm flipH="1">
              <a:off x="2160" y="3368"/>
              <a:ext cx="999" cy="132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" name="Line 40"/>
            <p:cNvSpPr>
              <a:spLocks noChangeShapeType="1"/>
            </p:cNvSpPr>
            <p:nvPr/>
          </p:nvSpPr>
          <p:spPr bwMode="auto">
            <a:xfrm flipH="1" flipV="1">
              <a:off x="2160" y="3500"/>
              <a:ext cx="999" cy="266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" name="Line 41"/>
            <p:cNvSpPr>
              <a:spLocks noChangeShapeType="1"/>
            </p:cNvSpPr>
            <p:nvPr/>
          </p:nvSpPr>
          <p:spPr bwMode="auto">
            <a:xfrm flipH="1">
              <a:off x="2160" y="2238"/>
              <a:ext cx="999" cy="1262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pic>
        <p:nvPicPr>
          <p:cNvPr id="4098" name="Picture 2" descr="G:\№1_РАБОТА ВЕЛЬД-21\КОЗЛОВ БАЗА ДАННЫХ АССОРТИМЕНТ\№1 ВИСКИ\03№ USA\KENTUCKY\FOUR ROSES DISTILLERS\для АП\Вкусы дрожжей VOQKF.png"/>
          <p:cNvPicPr>
            <a:picLocks noChangeAspect="1" noChangeArrowheads="1"/>
          </p:cNvPicPr>
          <p:nvPr/>
        </p:nvPicPr>
        <p:blipFill>
          <a:blip r:embed="rId2" cstate="print"/>
          <a:srcRect l="6486" t="4365" r="5957" b="2950"/>
          <a:stretch>
            <a:fillRect/>
          </a:stretch>
        </p:blipFill>
        <p:spPr bwMode="auto">
          <a:xfrm>
            <a:off x="4429124" y="2200940"/>
            <a:ext cx="1928826" cy="4582632"/>
          </a:xfrm>
          <a:prstGeom prst="rect">
            <a:avLst/>
          </a:prstGeom>
          <a:noFill/>
        </p:spPr>
      </p:pic>
      <p:grpSp>
        <p:nvGrpSpPr>
          <p:cNvPr id="11" name="Группа 105"/>
          <p:cNvGrpSpPr/>
          <p:nvPr/>
        </p:nvGrpSpPr>
        <p:grpSpPr>
          <a:xfrm>
            <a:off x="6858016" y="2285992"/>
            <a:ext cx="2012421" cy="4460863"/>
            <a:chOff x="6858016" y="2285992"/>
            <a:chExt cx="2012421" cy="4460863"/>
          </a:xfrm>
        </p:grpSpPr>
        <p:pic>
          <p:nvPicPr>
            <p:cNvPr id="3" name="Picture 5" descr="G:\№1_РАБОТА ВЕЛЬД-21\КОЗЛОВ БАЗА ДАННЫХ АССОРТИМЕНТ\№1 ВИСКИ\03№ USA\KENTUCKY\FOUR ROSES DISTILLERS\для АП\O-B-S-F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991698" y="5871246"/>
              <a:ext cx="875609" cy="875609"/>
            </a:xfrm>
            <a:prstGeom prst="rect">
              <a:avLst/>
            </a:prstGeom>
            <a:noFill/>
          </p:spPr>
        </p:pic>
        <p:pic>
          <p:nvPicPr>
            <p:cNvPr id="4" name="Picture 6" descr="G:\№1_РАБОТА ВЕЛЬД-21\КОЗЛОВ БАЗА ДАННЫХ АССОРТИМЕНТ\№1 ВИСКИ\03№ USA\KENTUCKY\FOUR ROSES DISTILLERS\для АП\O-B-S-K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991697" y="4968657"/>
              <a:ext cx="875609" cy="875609"/>
            </a:xfrm>
            <a:prstGeom prst="rect">
              <a:avLst/>
            </a:prstGeom>
            <a:noFill/>
          </p:spPr>
        </p:pic>
        <p:pic>
          <p:nvPicPr>
            <p:cNvPr id="1031" name="Picture 7" descr="G:\№1_РАБОТА ВЕЛЬД-21\КОЗЛОВ БАЗА ДАННЫХ АССОРТИМЕНТ\№1 ВИСКИ\03№ USA\KENTUCKY\FOUR ROSES DISTILLERS\для АП\O-B-S-O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994828" y="3196409"/>
              <a:ext cx="875609" cy="875609"/>
            </a:xfrm>
            <a:prstGeom prst="rect">
              <a:avLst/>
            </a:prstGeom>
            <a:noFill/>
          </p:spPr>
        </p:pic>
        <p:pic>
          <p:nvPicPr>
            <p:cNvPr id="1032" name="Picture 8" descr="G:\№1_РАБОТА ВЕЛЬД-21\КОЗЛОВ БАЗА ДАННЫХ АССОРТИМЕНТ\№1 ВИСКИ\03№ USA\KENTUCKY\FOUR ROSES DISTILLERS\для АП\O-B-S-Q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991697" y="4077876"/>
              <a:ext cx="875609" cy="875609"/>
            </a:xfrm>
            <a:prstGeom prst="rect">
              <a:avLst/>
            </a:prstGeom>
            <a:noFill/>
          </p:spPr>
        </p:pic>
        <p:pic>
          <p:nvPicPr>
            <p:cNvPr id="1033" name="Picture 9" descr="G:\№1_РАБОТА ВЕЛЬД-21\КОЗЛОВ БАЗА ДАННЫХ АССОРТИМЕНТ\№1 ВИСКИ\03№ USA\KENTUCKY\FOUR ROSES DISTILLERS\для АП\O-B-S-V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990243" y="2296545"/>
              <a:ext cx="875609" cy="875609"/>
            </a:xfrm>
            <a:prstGeom prst="rect">
              <a:avLst/>
            </a:prstGeom>
            <a:noFill/>
          </p:spPr>
        </p:pic>
        <p:pic>
          <p:nvPicPr>
            <p:cNvPr id="1034" name="Picture 10" descr="G:\№1_РАБОТА ВЕЛЬД-21\КОЗЛОВ БАЗА ДАННЫХ АССОРТИМЕНТ\№1 ВИСКИ\03№ USA\KENTUCKY\FOUR ROSES DISTILLERS\для АП\O-E-S-F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858016" y="5869783"/>
              <a:ext cx="875609" cy="875609"/>
            </a:xfrm>
            <a:prstGeom prst="rect">
              <a:avLst/>
            </a:prstGeom>
            <a:noFill/>
          </p:spPr>
        </p:pic>
        <p:pic>
          <p:nvPicPr>
            <p:cNvPr id="1035" name="Picture 11" descr="G:\№1_РАБОТА ВЕЛЬД-21\КОЗЛОВ БАЗА ДАННЫХ АССОРТИМЕНТ\№1 ВИСКИ\03№ USA\KENTUCKY\FOUR ROSES DISTILLERS\для АП\O-E-S-K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864064" y="4968513"/>
              <a:ext cx="875609" cy="875609"/>
            </a:xfrm>
            <a:prstGeom prst="rect">
              <a:avLst/>
            </a:prstGeom>
            <a:noFill/>
          </p:spPr>
        </p:pic>
        <p:pic>
          <p:nvPicPr>
            <p:cNvPr id="1036" name="Picture 12" descr="G:\№1_РАБОТА ВЕЛЬД-21\КОЗЛОВ БАЗА ДАННЫХ АССОРТИМЕНТ\№1 ВИСКИ\03№ USA\KENTUCKY\FOUR ROSES DISTILLERS\для АП\O-E-S-O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858016" y="3181191"/>
              <a:ext cx="875609" cy="875609"/>
            </a:xfrm>
            <a:prstGeom prst="rect">
              <a:avLst/>
            </a:prstGeom>
            <a:noFill/>
          </p:spPr>
        </p:pic>
        <p:pic>
          <p:nvPicPr>
            <p:cNvPr id="1037" name="Picture 13" descr="G:\№1_РАБОТА ВЕЛЬД-21\КОЗЛОВ БАЗА ДАННЫХ АССОРТИМЕНТ\№1 ВИСКИ\03№ USA\KENTUCKY\FOUR ROSES DISTILLERS\для АП\O-E-S-Q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864064" y="4083924"/>
              <a:ext cx="875609" cy="875609"/>
            </a:xfrm>
            <a:prstGeom prst="rect">
              <a:avLst/>
            </a:prstGeom>
            <a:noFill/>
          </p:spPr>
        </p:pic>
        <p:pic>
          <p:nvPicPr>
            <p:cNvPr id="1038" name="Picture 14" descr="G:\№1_РАБОТА ВЕЛЬД-21\КОЗЛОВ БАЗА ДАННЫХ АССОРТИМЕНТ\№1 ВИСКИ\03№ USA\KENTUCKY\FOUR ROSES DISTILLERS\для АП\O-E-S-V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864064" y="2285992"/>
              <a:ext cx="875609" cy="875609"/>
            </a:xfrm>
            <a:prstGeom prst="rect">
              <a:avLst/>
            </a:prstGeom>
            <a:noFill/>
          </p:spPr>
        </p:pic>
        <p:sp>
          <p:nvSpPr>
            <p:cNvPr id="78" name="Овал 77"/>
            <p:cNvSpPr>
              <a:spLocks noChangeAspect="1"/>
            </p:cNvSpPr>
            <p:nvPr/>
          </p:nvSpPr>
          <p:spPr bwMode="auto">
            <a:xfrm>
              <a:off x="8072462" y="2357430"/>
              <a:ext cx="714380" cy="714380"/>
            </a:xfrm>
            <a:prstGeom prst="ellips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9" name="Овал 78"/>
            <p:cNvSpPr>
              <a:spLocks noChangeAspect="1"/>
            </p:cNvSpPr>
            <p:nvPr/>
          </p:nvSpPr>
          <p:spPr bwMode="auto">
            <a:xfrm>
              <a:off x="8074746" y="5050808"/>
              <a:ext cx="714380" cy="714380"/>
            </a:xfrm>
            <a:prstGeom prst="ellips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0" name="Овал 79"/>
            <p:cNvSpPr>
              <a:spLocks noChangeAspect="1"/>
            </p:cNvSpPr>
            <p:nvPr/>
          </p:nvSpPr>
          <p:spPr bwMode="auto">
            <a:xfrm>
              <a:off x="8072462" y="4154013"/>
              <a:ext cx="714380" cy="714380"/>
            </a:xfrm>
            <a:prstGeom prst="ellips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1" name="Овал 80"/>
            <p:cNvSpPr>
              <a:spLocks noChangeAspect="1"/>
            </p:cNvSpPr>
            <p:nvPr/>
          </p:nvSpPr>
          <p:spPr bwMode="auto">
            <a:xfrm>
              <a:off x="6940087" y="5947603"/>
              <a:ext cx="714380" cy="714380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2" name="Овал 81"/>
            <p:cNvSpPr>
              <a:spLocks noChangeAspect="1"/>
            </p:cNvSpPr>
            <p:nvPr/>
          </p:nvSpPr>
          <p:spPr bwMode="auto">
            <a:xfrm>
              <a:off x="8072462" y="3275491"/>
              <a:ext cx="714380" cy="714380"/>
            </a:xfrm>
            <a:prstGeom prst="ellips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1" name="Овал 90"/>
            <p:cNvSpPr>
              <a:spLocks noChangeAspect="1"/>
            </p:cNvSpPr>
            <p:nvPr/>
          </p:nvSpPr>
          <p:spPr bwMode="auto">
            <a:xfrm>
              <a:off x="8072462" y="5947603"/>
              <a:ext cx="714380" cy="714380"/>
            </a:xfrm>
            <a:prstGeom prst="ellips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2" name="Овал 91"/>
            <p:cNvSpPr>
              <a:spLocks noChangeAspect="1"/>
            </p:cNvSpPr>
            <p:nvPr/>
          </p:nvSpPr>
          <p:spPr bwMode="auto">
            <a:xfrm>
              <a:off x="6950720" y="5040175"/>
              <a:ext cx="714380" cy="714380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3" name="Овал 92"/>
            <p:cNvSpPr>
              <a:spLocks noChangeAspect="1"/>
            </p:cNvSpPr>
            <p:nvPr/>
          </p:nvSpPr>
          <p:spPr bwMode="auto">
            <a:xfrm>
              <a:off x="6947727" y="4154013"/>
              <a:ext cx="714380" cy="714380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7" name="Овал 96"/>
            <p:cNvSpPr>
              <a:spLocks noChangeAspect="1"/>
            </p:cNvSpPr>
            <p:nvPr/>
          </p:nvSpPr>
          <p:spPr bwMode="auto">
            <a:xfrm>
              <a:off x="6940087" y="3257218"/>
              <a:ext cx="714380" cy="714380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8" name="Овал 97"/>
            <p:cNvSpPr>
              <a:spLocks noChangeAspect="1"/>
            </p:cNvSpPr>
            <p:nvPr/>
          </p:nvSpPr>
          <p:spPr bwMode="auto">
            <a:xfrm>
              <a:off x="6940087" y="2357430"/>
              <a:ext cx="714380" cy="714380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12" name="Группа 62"/>
          <p:cNvGrpSpPr/>
          <p:nvPr/>
        </p:nvGrpSpPr>
        <p:grpSpPr>
          <a:xfrm>
            <a:off x="177348" y="2156614"/>
            <a:ext cx="2315686" cy="4641028"/>
            <a:chOff x="177348" y="2062544"/>
            <a:chExt cx="2358818" cy="4735425"/>
          </a:xfrm>
        </p:grpSpPr>
        <p:pic>
          <p:nvPicPr>
            <p:cNvPr id="1026" name="Picture 2" descr="G:\№1_РАБОТА ВЕЛЬД-21\КОЗЛОВ БАЗА ДАННЫХ АССОРТИМЕНТ\№1 ВИСКИ\03№ USA\KENTUCKY\FOUR ROSES DISTILLERS\для АП\MASHBILL_E_rus.jp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83447" y="2062544"/>
              <a:ext cx="2352719" cy="2378452"/>
            </a:xfrm>
            <a:prstGeom prst="rect">
              <a:avLst/>
            </a:prstGeom>
            <a:noFill/>
          </p:spPr>
        </p:pic>
        <p:pic>
          <p:nvPicPr>
            <p:cNvPr id="5121" name="Picture 1" descr="G:\№1_РАБОТА ВЕЛЬД-21\КОЗЛОВ БАЗА ДАННЫХ АССОРТИМЕНТ\№1 ВИСКИ\03№ USA\KENTUCKY\FOUR ROSES DISTILLERS\для АП\MASHBILL_B_rus.jp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7348" y="4453646"/>
              <a:ext cx="2355877" cy="2344323"/>
            </a:xfrm>
            <a:prstGeom prst="rect">
              <a:avLst/>
            </a:prstGeom>
            <a:noFill/>
          </p:spPr>
        </p:pic>
      </p:grpSp>
      <p:pic>
        <p:nvPicPr>
          <p:cNvPr id="63" name="Picture 2" descr="G:\№1_РАБОТА ВЕЛЬД-21\КОЗЛОВ БАЗА ДАННЫХ АССОРТИМЕНТ\№1 ВИСКИ\03№ USA\KENTUCKY\FOUR ROSES\для АП\FRB_Black_Horizontal_2018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992657" y="159487"/>
            <a:ext cx="2061664" cy="622159"/>
          </a:xfrm>
          <a:prstGeom prst="rect">
            <a:avLst/>
          </a:prstGeom>
          <a:noFill/>
        </p:spPr>
      </p:pic>
      <p:pic>
        <p:nvPicPr>
          <p:cNvPr id="64" name="Picture 2" descr="F:\РАБОТА ВЕЛЬД-21\КОЗЛОВ БАЗА ДАННЫХ\Выставки-Награды\New_product - копия.jpg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14480" y="44530"/>
            <a:ext cx="877718" cy="864120"/>
          </a:xfrm>
          <a:prstGeom prst="rect">
            <a:avLst/>
          </a:prstGeom>
          <a:noFill/>
        </p:spPr>
      </p:pic>
      <p:sp>
        <p:nvSpPr>
          <p:cNvPr id="62" name="Rectangle 2"/>
          <p:cNvSpPr txBox="1">
            <a:spLocks noChangeArrowheads="1"/>
          </p:cNvSpPr>
          <p:nvPr/>
        </p:nvSpPr>
        <p:spPr bwMode="auto">
          <a:xfrm>
            <a:off x="251520" y="116540"/>
            <a:ext cx="862666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Американский виски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Выноска со стрелкой вниз 20"/>
          <p:cNvSpPr/>
          <p:nvPr/>
        </p:nvSpPr>
        <p:spPr bwMode="auto">
          <a:xfrm>
            <a:off x="6444260" y="4077090"/>
            <a:ext cx="360050" cy="360050"/>
          </a:xfrm>
          <a:prstGeom prst="downArrowCallou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80000"/>
              </a:lnSpc>
              <a:spcBef>
                <a:spcPct val="100000"/>
              </a:spcBef>
              <a:spcAft>
                <a:spcPct val="0"/>
              </a:spcAft>
              <a:buClr>
                <a:srgbClr val="663300"/>
              </a:buClr>
              <a:buSzTx/>
              <a:buFontTx/>
              <a:buChar char="•"/>
              <a:tabLst/>
            </a:pPr>
            <a:endParaRPr kumimoji="0" lang="ru-RU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 bwMode="auto">
          <a:xfrm flipH="1">
            <a:off x="6804310" y="4293120"/>
            <a:ext cx="15379" cy="14402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250535" y="1398428"/>
            <a:ext cx="5756860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65113" algn="just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 купаже этого бурбона – все 10 типов спиртов, которые выгоняются на винокурне. Это необходимо для получения его вкусового профиля от партии к партии.</a:t>
            </a:r>
          </a:p>
          <a:p>
            <a:pPr indent="265113" algn="just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 indent="265113" algn="just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altLang="ja-JP" sz="1300" dirty="0" err="1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Four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ru-RU" altLang="ja-JP" sz="1300" dirty="0" err="1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Ro</a:t>
            </a:r>
            <a:r>
              <a:rPr lang="en-US" altLang="ja-JP" sz="1300" dirty="0" err="1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ses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закупает кукурузу у одних и тех же фермеров на протяжении 50-ти лет.</a:t>
            </a:r>
          </a:p>
          <a:p>
            <a:pPr lvl="0" indent="265113" algn="just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endParaRPr lang="ru-RU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indent="265113" algn="just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Каждая из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двух зерновых смесей комбинируется с пятью фирменными штаммами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дрожжей, чтобы создать 10 уникальных бурбонов, которые производятся и выдерживаются отдельно.</a:t>
            </a:r>
            <a:endParaRPr lang="ru-RU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</p:txBody>
      </p:sp>
      <p:grpSp>
        <p:nvGrpSpPr>
          <p:cNvPr id="2" name="Группа 11"/>
          <p:cNvGrpSpPr>
            <a:grpSpLocks noChangeAspect="1"/>
          </p:cNvGrpSpPr>
          <p:nvPr/>
        </p:nvGrpSpPr>
        <p:grpSpPr>
          <a:xfrm>
            <a:off x="607968" y="3894327"/>
            <a:ext cx="3035338" cy="1249185"/>
            <a:chOff x="8050270" y="4174077"/>
            <a:chExt cx="4238814" cy="1744434"/>
          </a:xfrm>
        </p:grpSpPr>
        <p:pic>
          <p:nvPicPr>
            <p:cNvPr id="15" name="Picture 5" descr="G:\№1_РАБОТА ВЕЛЬД-21\КОЗЛОВ БАЗА ДАННЫХ АССОРТИМЕНТ\№1 ВИСКИ\03№ USA\KENTUCKY\FOUR ROSES DISTILLERS\для АП\O-B-S-F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397110" y="5032787"/>
              <a:ext cx="875613" cy="875608"/>
            </a:xfrm>
            <a:prstGeom prst="rect">
              <a:avLst/>
            </a:prstGeom>
            <a:noFill/>
          </p:spPr>
        </p:pic>
        <p:pic>
          <p:nvPicPr>
            <p:cNvPr id="18" name="Picture 6" descr="G:\№1_РАБОТА ВЕЛЬД-21\КОЗЛОВ БАЗА ДАННЫХ АССОРТИМЕНТ\№1 ВИСКИ\03№ USA\KENTUCKY\FOUR ROSES DISTILLERS\для АП\O-B-S-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51949" y="5042903"/>
              <a:ext cx="875613" cy="875608"/>
            </a:xfrm>
            <a:prstGeom prst="rect">
              <a:avLst/>
            </a:prstGeom>
            <a:noFill/>
          </p:spPr>
        </p:pic>
        <p:pic>
          <p:nvPicPr>
            <p:cNvPr id="19" name="Picture 7" descr="G:\№1_РАБОТА ВЕЛЬД-21\КОЗЛОВ БАЗА ДАННЫХ АССОРТИМЕНТ\№1 ВИСКИ\03№ USA\KENTUCKY\FOUR ROSES DISTILLERS\для АП\O-B-S-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889276" y="5040050"/>
              <a:ext cx="875613" cy="875607"/>
            </a:xfrm>
            <a:prstGeom prst="rect">
              <a:avLst/>
            </a:prstGeom>
            <a:noFill/>
          </p:spPr>
        </p:pic>
        <p:pic>
          <p:nvPicPr>
            <p:cNvPr id="20" name="Picture 8" descr="G:\№1_РАБОТА ВЕЛЬД-21\КОЗЛОВ БАЗА ДАННЫХ АССОРТИМЕНТ\№1 ВИСКИ\03№ USA\KENTUCKY\FOUR ROSES DISTILLERS\для АП\O-B-S-Q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717053" y="5028429"/>
              <a:ext cx="875613" cy="875607"/>
            </a:xfrm>
            <a:prstGeom prst="rect">
              <a:avLst/>
            </a:prstGeom>
            <a:noFill/>
          </p:spPr>
        </p:pic>
        <p:pic>
          <p:nvPicPr>
            <p:cNvPr id="22" name="Picture 9" descr="G:\№1_РАБОТА ВЕЛЬД-21\КОЗЛОВ БАЗА ДАННЫХ АССОРТИМЕНТ\№1 ВИСКИ\03№ USA\KENTUCKY\FOUR ROSES DISTILLERS\для АП\O-B-S-V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055969" y="5040054"/>
              <a:ext cx="875613" cy="875608"/>
            </a:xfrm>
            <a:prstGeom prst="rect">
              <a:avLst/>
            </a:prstGeom>
            <a:noFill/>
          </p:spPr>
        </p:pic>
        <p:pic>
          <p:nvPicPr>
            <p:cNvPr id="23" name="Picture 10" descr="G:\№1_РАБОТА ВЕЛЬД-21\КОЗЛОВ БАЗА ДАННЫХ АССОРТИМЕНТ\№1 ВИСКИ\03№ USA\KENTUCKY\FOUR ROSES DISTILLERS\для АП\O-E-S-F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413469" y="4183266"/>
              <a:ext cx="875615" cy="875594"/>
            </a:xfrm>
            <a:prstGeom prst="rect">
              <a:avLst/>
            </a:prstGeom>
            <a:noFill/>
          </p:spPr>
        </p:pic>
        <p:pic>
          <p:nvPicPr>
            <p:cNvPr id="24" name="Picture 11" descr="G:\№1_РАБОТА ВЕЛЬД-21\КОЗЛОВ БАЗА ДАННЫХ АССОРТИМЕНТ\№1 ВИСКИ\03№ USA\KENTUCKY\FOUR ROSES DISTILLERS\для АП\O-E-S-K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561549" y="4179835"/>
              <a:ext cx="875615" cy="875593"/>
            </a:xfrm>
            <a:prstGeom prst="rect">
              <a:avLst/>
            </a:prstGeom>
            <a:noFill/>
          </p:spPr>
        </p:pic>
        <p:pic>
          <p:nvPicPr>
            <p:cNvPr id="26" name="Picture 12" descr="G:\№1_РАБОТА ВЕЛЬД-21\КОЗЛОВ БАЗА ДАННЫХ АССОРТИМЕНТ\№1 ВИСКИ\03№ USA\KENTUCKY\FOUR ROSES DISTILLERS\для АП\O-E-S-O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897103" y="4189553"/>
              <a:ext cx="875615" cy="875592"/>
            </a:xfrm>
            <a:prstGeom prst="rect">
              <a:avLst/>
            </a:prstGeom>
            <a:noFill/>
          </p:spPr>
        </p:pic>
        <p:pic>
          <p:nvPicPr>
            <p:cNvPr id="27" name="Picture 13" descr="G:\№1_РАБОТА ВЕЛЬД-21\КОЗЛОВ БАЗА ДАННЫХ АССОРТИМЕНТ\№1 ВИСКИ\03№ USA\KENTUCKY\FOUR ROSES DISTILLERS\для АП\O-E-S-Q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716220" y="4189258"/>
              <a:ext cx="875615" cy="875593"/>
            </a:xfrm>
            <a:prstGeom prst="rect">
              <a:avLst/>
            </a:prstGeom>
            <a:noFill/>
          </p:spPr>
        </p:pic>
        <p:pic>
          <p:nvPicPr>
            <p:cNvPr id="28" name="Picture 14" descr="G:\№1_РАБОТА ВЕЛЬД-21\КОЗЛОВ БАЗА ДАННЫХ АССОРТИМЕНТ\№1 ВИСКИ\03№ USA\KENTUCKY\FOUR ROSES DISTILLERS\для АП\O-E-S-V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8050270" y="4174077"/>
              <a:ext cx="875615" cy="875592"/>
            </a:xfrm>
            <a:prstGeom prst="rect">
              <a:avLst/>
            </a:prstGeom>
            <a:noFill/>
          </p:spPr>
        </p:pic>
        <p:sp>
          <p:nvSpPr>
            <p:cNvPr id="29" name="Овал 28"/>
            <p:cNvSpPr>
              <a:spLocks noChangeAspect="1"/>
            </p:cNvSpPr>
            <p:nvPr/>
          </p:nvSpPr>
          <p:spPr bwMode="auto">
            <a:xfrm>
              <a:off x="8138197" y="5115721"/>
              <a:ext cx="714385" cy="714372"/>
            </a:xfrm>
            <a:prstGeom prst="ellips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0" name="Овал 29"/>
            <p:cNvSpPr>
              <a:spLocks noChangeAspect="1"/>
            </p:cNvSpPr>
            <p:nvPr/>
          </p:nvSpPr>
          <p:spPr bwMode="auto">
            <a:xfrm>
              <a:off x="10635012" y="5110139"/>
              <a:ext cx="714385" cy="714372"/>
            </a:xfrm>
            <a:prstGeom prst="ellips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1" name="Овал 30"/>
            <p:cNvSpPr>
              <a:spLocks noChangeAspect="1"/>
            </p:cNvSpPr>
            <p:nvPr/>
          </p:nvSpPr>
          <p:spPr bwMode="auto">
            <a:xfrm>
              <a:off x="9797830" y="5089651"/>
              <a:ext cx="714385" cy="714372"/>
            </a:xfrm>
            <a:prstGeom prst="ellips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2" name="Овал 31"/>
            <p:cNvSpPr>
              <a:spLocks noChangeAspect="1"/>
            </p:cNvSpPr>
            <p:nvPr/>
          </p:nvSpPr>
          <p:spPr bwMode="auto">
            <a:xfrm>
              <a:off x="11495539" y="4261082"/>
              <a:ext cx="714385" cy="714369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Овал 32"/>
            <p:cNvSpPr>
              <a:spLocks noChangeAspect="1"/>
            </p:cNvSpPr>
            <p:nvPr/>
          </p:nvSpPr>
          <p:spPr bwMode="auto">
            <a:xfrm>
              <a:off x="8966922" y="5104216"/>
              <a:ext cx="714385" cy="714372"/>
            </a:xfrm>
            <a:prstGeom prst="ellips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4" name="Овал 33"/>
            <p:cNvSpPr>
              <a:spLocks noChangeAspect="1"/>
            </p:cNvSpPr>
            <p:nvPr/>
          </p:nvSpPr>
          <p:spPr bwMode="auto">
            <a:xfrm>
              <a:off x="11477875" y="5109143"/>
              <a:ext cx="714384" cy="714381"/>
            </a:xfrm>
            <a:prstGeom prst="ellips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Овал 34"/>
            <p:cNvSpPr>
              <a:spLocks noChangeAspect="1"/>
            </p:cNvSpPr>
            <p:nvPr/>
          </p:nvSpPr>
          <p:spPr bwMode="auto">
            <a:xfrm>
              <a:off x="10648202" y="4251494"/>
              <a:ext cx="714385" cy="714367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6" name="Овал 35"/>
            <p:cNvSpPr>
              <a:spLocks noChangeAspect="1"/>
            </p:cNvSpPr>
            <p:nvPr/>
          </p:nvSpPr>
          <p:spPr bwMode="auto">
            <a:xfrm>
              <a:off x="9799881" y="4259347"/>
              <a:ext cx="714385" cy="714367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7" name="Овал 36"/>
            <p:cNvSpPr>
              <a:spLocks noChangeAspect="1"/>
            </p:cNvSpPr>
            <p:nvPr/>
          </p:nvSpPr>
          <p:spPr bwMode="auto">
            <a:xfrm>
              <a:off x="8979182" y="4265578"/>
              <a:ext cx="714385" cy="714366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8" name="Овал 37"/>
            <p:cNvSpPr>
              <a:spLocks noChangeAspect="1"/>
            </p:cNvSpPr>
            <p:nvPr/>
          </p:nvSpPr>
          <p:spPr bwMode="auto">
            <a:xfrm>
              <a:off x="8126293" y="4245514"/>
              <a:ext cx="714385" cy="714368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0" name="Прямоугольник 39"/>
          <p:cNvSpPr/>
          <p:nvPr/>
        </p:nvSpPr>
        <p:spPr>
          <a:xfrm>
            <a:off x="247523" y="928671"/>
            <a:ext cx="8629204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000"/>
              </a:lnSpc>
              <a:spcBef>
                <a:spcPts val="0"/>
              </a:spcBef>
              <a:buClr>
                <a:srgbClr val="660066"/>
              </a:buClr>
              <a:buNone/>
            </a:pPr>
            <a:r>
              <a:rPr lang="ru-RU" sz="1600" b="1" dirty="0" smtClean="0">
                <a:solidFill>
                  <a:srgbClr val="C000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Уникальность «</a:t>
            </a:r>
            <a:r>
              <a:rPr lang="en-US" sz="1600" b="1" dirty="0" smtClean="0">
                <a:solidFill>
                  <a:srgbClr val="C000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FOUR ROSES 40%</a:t>
            </a:r>
            <a:r>
              <a:rPr lang="ru-RU" sz="1600" b="1" dirty="0" smtClean="0">
                <a:solidFill>
                  <a:srgbClr val="C000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»</a:t>
            </a:r>
          </a:p>
        </p:txBody>
      </p:sp>
      <p:sp>
        <p:nvSpPr>
          <p:cNvPr id="41" name="Прямоугольник 40"/>
          <p:cNvSpPr/>
          <p:nvPr/>
        </p:nvSpPr>
        <p:spPr>
          <a:xfrm>
            <a:off x="244550" y="6084206"/>
            <a:ext cx="864427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65113" algn="just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Благодаря уникальной выдержке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на одноэтажных стеллажных складах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для минимизации колебания температур, достигается мягкое и более равномерное вызревание, что приводит к более тонким и мягким аромату, вкусу и телу бурбона. </a:t>
            </a:r>
          </a:p>
        </p:txBody>
      </p:sp>
      <p:sp>
        <p:nvSpPr>
          <p:cNvPr id="42" name="Rectangle 2"/>
          <p:cNvSpPr>
            <a:spLocks noChangeArrowheads="1"/>
          </p:cNvSpPr>
          <p:nvPr/>
        </p:nvSpPr>
        <p:spPr bwMode="auto">
          <a:xfrm>
            <a:off x="246181" y="5313024"/>
            <a:ext cx="7183339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5113">
              <a:lnSpc>
                <a:spcPts val="13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sz="1300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Зерновые смеси (тип </a:t>
            </a: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«В» </a:t>
            </a:r>
            <a:r>
              <a:rPr lang="ru-RU" sz="1300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и </a:t>
            </a: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«Е»</a:t>
            </a:r>
            <a:r>
              <a:rPr lang="ru-RU" sz="1300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):</a:t>
            </a:r>
          </a:p>
          <a:p>
            <a:pPr indent="265113">
              <a:lnSpc>
                <a:spcPts val="1300"/>
              </a:lnSpc>
              <a:spcBef>
                <a:spcPts val="0"/>
              </a:spcBef>
              <a:buNone/>
            </a:pPr>
            <a:endParaRPr lang="ru-RU" altLang="ja-JP" sz="1300" b="1" u="sng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 indent="265113">
              <a:lnSpc>
                <a:spcPts val="13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Рецепт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зерновой смеси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: 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B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=&gt; 60% кукуруза,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35% рожь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5% соложенный ячмень</a:t>
            </a:r>
          </a:p>
          <a:p>
            <a:pPr indent="265113">
              <a:lnSpc>
                <a:spcPts val="13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                                             O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=&gt; 75% кукуруза,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20% рожь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5% соложенный ячмень</a:t>
            </a:r>
          </a:p>
        </p:txBody>
      </p:sp>
      <p:pic>
        <p:nvPicPr>
          <p:cNvPr id="2050" name="Picture 2" descr="G:\№1_РАБОТА ВЕЛЬД-21\КОЗЛОВ БАЗА ДАННЫХ АССОРТИМЕНТ\№1 ВИСКИ\03№ USA\KENTUCKY\FOUR ROSES DISTILLERS\для АП\FR-Bourbon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714876" y="1355834"/>
            <a:ext cx="4357718" cy="4313057"/>
          </a:xfrm>
          <a:prstGeom prst="rect">
            <a:avLst/>
          </a:prstGeom>
          <a:noFill/>
        </p:spPr>
      </p:pic>
      <p:sp>
        <p:nvSpPr>
          <p:cNvPr id="43" name="Прямоугольник 42"/>
          <p:cNvSpPr/>
          <p:nvPr/>
        </p:nvSpPr>
        <p:spPr>
          <a:xfrm>
            <a:off x="253821" y="3455707"/>
            <a:ext cx="2417521" cy="259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265113">
              <a:lnSpc>
                <a:spcPts val="13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Используемые спирты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:</a:t>
            </a:r>
          </a:p>
        </p:txBody>
      </p:sp>
      <p:pic>
        <p:nvPicPr>
          <p:cNvPr id="45" name="Picture 2" descr="G:\№1_РАБОТА ВЕЛЬД-21\КОЗЛОВ БАЗА ДАННЫХ АССОРТИМЕНТ\№1 ВИСКИ\03№ USA\KENTUCKY\FOUR ROSES\для АП\FRB_Black_Horizontal_2018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992657" y="159487"/>
            <a:ext cx="2061664" cy="622159"/>
          </a:xfrm>
          <a:prstGeom prst="rect">
            <a:avLst/>
          </a:prstGeom>
          <a:noFill/>
        </p:spPr>
      </p:pic>
      <p:pic>
        <p:nvPicPr>
          <p:cNvPr id="46" name="Picture 2" descr="F:\РАБОТА ВЕЛЬД-21\КОЗЛОВ БАЗА ДАННЫХ\Выставки-Награды\New_product - копия.jpg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14480" y="44530"/>
            <a:ext cx="877718" cy="864120"/>
          </a:xfrm>
          <a:prstGeom prst="rect">
            <a:avLst/>
          </a:prstGeom>
          <a:noFill/>
        </p:spPr>
      </p:pic>
      <p:sp>
        <p:nvSpPr>
          <p:cNvPr id="44" name="Rectangle 2"/>
          <p:cNvSpPr txBox="1">
            <a:spLocks noChangeArrowheads="1"/>
          </p:cNvSpPr>
          <p:nvPr/>
        </p:nvSpPr>
        <p:spPr bwMode="auto">
          <a:xfrm>
            <a:off x="251520" y="116540"/>
            <a:ext cx="862666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Американский виски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Выноска со стрелкой вниз 20"/>
          <p:cNvSpPr/>
          <p:nvPr/>
        </p:nvSpPr>
        <p:spPr bwMode="auto">
          <a:xfrm>
            <a:off x="6444260" y="4077090"/>
            <a:ext cx="360050" cy="360050"/>
          </a:xfrm>
          <a:prstGeom prst="downArrowCallou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80000"/>
              </a:lnSpc>
              <a:spcBef>
                <a:spcPct val="100000"/>
              </a:spcBef>
              <a:spcAft>
                <a:spcPct val="0"/>
              </a:spcAft>
              <a:buClr>
                <a:srgbClr val="663300"/>
              </a:buClr>
              <a:buSzTx/>
              <a:buFontTx/>
              <a:buChar char="•"/>
              <a:tabLst/>
            </a:pPr>
            <a:endParaRPr kumimoji="0" lang="ru-RU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 bwMode="auto">
          <a:xfrm flipH="1">
            <a:off x="6804310" y="4293120"/>
            <a:ext cx="15379" cy="14402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Прямоугольник 9"/>
          <p:cNvSpPr/>
          <p:nvPr/>
        </p:nvSpPr>
        <p:spPr>
          <a:xfrm>
            <a:off x="248982" y="960569"/>
            <a:ext cx="8629204" cy="52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000"/>
              </a:lnSpc>
              <a:spcBef>
                <a:spcPts val="0"/>
              </a:spcBef>
              <a:buClr>
                <a:srgbClr val="660066"/>
              </a:buClr>
              <a:buNone/>
            </a:pPr>
            <a:r>
              <a:rPr lang="en-US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FOUR ROSES 40% OF 0,7л</a:t>
            </a:r>
            <a:endParaRPr lang="ru-RU" sz="1600" b="1" dirty="0" smtClean="0">
              <a:solidFill>
                <a:srgbClr val="663300"/>
              </a:solidFill>
              <a:latin typeface="Arial Black" pitchFamily="34" charset="0"/>
              <a:ea typeface="ＭＳ Ｐゴシック" charset="-128"/>
              <a:cs typeface="ＭＳ Ｐゴシック" charset="-128"/>
            </a:endParaRPr>
          </a:p>
          <a:p>
            <a:pPr>
              <a:lnSpc>
                <a:spcPts val="2000"/>
              </a:lnSpc>
              <a:spcBef>
                <a:spcPts val="0"/>
              </a:spcBef>
              <a:buClr>
                <a:srgbClr val="660066"/>
              </a:buClr>
              <a:buNone/>
            </a:pP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ФО РОУЗЕЗ </a:t>
            </a:r>
            <a:r>
              <a:rPr lang="en-US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40% </a:t>
            </a: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ОФ </a:t>
            </a:r>
            <a:r>
              <a:rPr lang="en-US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0,7 л</a:t>
            </a:r>
            <a:endParaRPr lang="ru-RU" sz="1600" b="1" dirty="0" smtClean="0">
              <a:solidFill>
                <a:srgbClr val="663300"/>
              </a:solidFill>
              <a:latin typeface="Arial Black" pitchFamily="34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3415" y="1488100"/>
            <a:ext cx="5963674" cy="2349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  <a:spcBef>
                <a:spcPts val="0"/>
              </a:spcBef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Регион происхождения: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USA, Kentucky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Four Roses Distillery</a:t>
            </a: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6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Категория: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Straight Bourbon Whiskey </a:t>
            </a: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6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Возраст: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не менее 5 лет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(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от 5 до 12 лет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)</a:t>
            </a: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6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Выдержка: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в новых обожженных бочках из американского белого дуба</a:t>
            </a:r>
          </a:p>
          <a:p>
            <a:pPr>
              <a:lnSpc>
                <a:spcPts val="16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Зерновая смесь </a:t>
            </a:r>
            <a:r>
              <a:rPr lang="en-US" altLang="ja-JP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OE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altLang="ja-JP" sz="1300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75</a:t>
            </a:r>
            <a:r>
              <a:rPr lang="ru-RU" altLang="ja-JP" sz="1300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%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кукуруза,  </a:t>
            </a:r>
            <a:r>
              <a:rPr lang="ru-RU" altLang="ja-JP" sz="1300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altLang="ja-JP" sz="1300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ru-RU" altLang="ja-JP" sz="1300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%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рожь,  </a:t>
            </a:r>
            <a:r>
              <a:rPr lang="en-US" altLang="ja-JP" sz="1300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ru-RU" altLang="ja-JP" sz="1300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%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ячменный солод</a:t>
            </a:r>
          </a:p>
          <a:p>
            <a:pPr>
              <a:lnSpc>
                <a:spcPts val="16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Зерновая смесь </a:t>
            </a:r>
            <a:r>
              <a:rPr lang="en-US" altLang="ja-JP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OB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altLang="ja-JP" sz="1300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60</a:t>
            </a:r>
            <a:r>
              <a:rPr lang="ru-RU" altLang="ja-JP" sz="1300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%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кукуруза,  </a:t>
            </a:r>
            <a:r>
              <a:rPr lang="en-US" altLang="ja-JP" sz="1300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35</a:t>
            </a:r>
            <a:r>
              <a:rPr lang="ru-RU" altLang="ja-JP" sz="1300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%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рожь,  </a:t>
            </a:r>
            <a:r>
              <a:rPr lang="en-US" altLang="ja-JP" sz="1300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ru-RU" altLang="ja-JP" sz="1300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%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ячменный солод</a:t>
            </a:r>
          </a:p>
          <a:p>
            <a:pPr>
              <a:lnSpc>
                <a:spcPts val="16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Алкоголь: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40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%</a:t>
            </a: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6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Артикул: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9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700 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Объем: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1000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мл 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Цена: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руб./бут.</a:t>
            </a:r>
            <a:endParaRPr lang="en-US" altLang="ja-JP" sz="1300" b="1" u="sng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6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Артикул: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96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77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Объем: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700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мл 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Цена: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руб./бут.</a:t>
            </a:r>
            <a:endParaRPr lang="en-US" altLang="ja-JP" sz="1300" b="1" u="sng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6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Артикул: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96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99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Объем: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350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мл 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Цена: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руб./бут.</a:t>
            </a:r>
            <a:endParaRPr lang="en-US" altLang="ja-JP" sz="1300" b="1" u="sng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6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Артикул: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96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98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Объем: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 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50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мл 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Цена: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руб./бут.</a:t>
            </a:r>
            <a:endParaRPr lang="ru-RU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253823" y="4317749"/>
            <a:ext cx="4818243" cy="2259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975" algn="just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Смешайте свой любимый коктейль с этим всемирным любимцем, чтобы получить современный утонченный вкус.</a:t>
            </a:r>
            <a:endParaRPr lang="en-US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indent="180975" algn="just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Насладитесь этим мягким и деликатным бурбоном с длительным приятным послевкусием.</a:t>
            </a:r>
            <a:endParaRPr lang="en-US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indent="180975" algn="just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Оцените его аромат и вкус в вашем любимом коктейле, в чистом виде, со льдом или добавлением воды.</a:t>
            </a:r>
          </a:p>
          <a:p>
            <a:pPr algn="just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300" b="1" u="sng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 algn="just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Дегустационные заметки:</a:t>
            </a:r>
            <a:endParaRPr lang="ru-RU" sz="1300" b="1" u="sng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Аромат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: 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Фруктовые и цветочные ароматы, легкие специи и мед.</a:t>
            </a:r>
          </a:p>
          <a:p>
            <a:pPr algn="just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Вкус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Свежий, но при этом мягкий и деликатный, свежие фрукты, оттенки груши и яблока.</a:t>
            </a:r>
          </a:p>
          <a:p>
            <a:pPr algn="just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Послевкусие: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Мягкое, долгое и приятное.</a:t>
            </a:r>
            <a:endParaRPr lang="en-US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46181" y="3857628"/>
            <a:ext cx="423994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«</a:t>
            </a:r>
            <a:r>
              <a:rPr lang="en-US" altLang="ja-JP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Natural </a:t>
            </a:r>
            <a:r>
              <a:rPr lang="en-US" altLang="ja-JP" sz="1300" b="1" u="sng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Colour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»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– обладает естественным цветом.</a:t>
            </a:r>
          </a:p>
        </p:txBody>
      </p:sp>
      <p:pic>
        <p:nvPicPr>
          <p:cNvPr id="18" name="Picture 2" descr="G:\№1_РАБОТА ВЕЛЬД-21\КОЗЛОВ БАЗА ДАННЫХ АССОРТИМЕНТ\№1 ВИСКИ\03№ USA\KENTUCKY\FOUR ROSES\для АП\FRB_Black_Horizontal_20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2657" y="159487"/>
            <a:ext cx="2061664" cy="622159"/>
          </a:xfrm>
          <a:prstGeom prst="rect">
            <a:avLst/>
          </a:prstGeom>
          <a:noFill/>
        </p:spPr>
      </p:pic>
      <p:pic>
        <p:nvPicPr>
          <p:cNvPr id="19" name="Picture 2" descr="F:\РАБОТА ВЕЛЬД-21\КОЗЛОВ БАЗА ДАННЫХ\Выставки-Награды\New_product - копия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14480" y="44530"/>
            <a:ext cx="877718" cy="864120"/>
          </a:xfrm>
          <a:prstGeom prst="rect">
            <a:avLst/>
          </a:prstGeom>
          <a:noFill/>
        </p:spPr>
      </p:pic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51520" y="116540"/>
            <a:ext cx="862666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Американский виски</a:t>
            </a:r>
          </a:p>
        </p:txBody>
      </p:sp>
      <p:pic>
        <p:nvPicPr>
          <p:cNvPr id="2052" name="Picture 4" descr="G:\№1_РАБОТА ВЕЛЬД-21\КОЗЛОВ БАЗА ДАННЫХ АССОРТИМЕНТ\№1 ВИСКИ\03№ USA\KENTUCKY\FOUR ROSES DISTILLERS\FOUR ROSES PRODUCTS\FOUR ROSES BOURBON\FOUR ROSES BOURBON 1,0\9700_Four Roses 40% OF 1,0л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72396" y="1503653"/>
            <a:ext cx="1548704" cy="4883211"/>
          </a:xfrm>
          <a:prstGeom prst="rect">
            <a:avLst/>
          </a:prstGeom>
          <a:noFill/>
        </p:spPr>
      </p:pic>
      <p:pic>
        <p:nvPicPr>
          <p:cNvPr id="15" name="Picture 2" descr="G:\№1_РАБОТА ВЕЛЬД-21\КОЗЛОВ БАЗА ДАННЫХ АССОРТИМЕНТ\№1 ВИСКИ\03№ USA\KENTUCKY\FOUR ROSES DISTILLERS\FOUR ROSES PRODUCTS\FOUR ROSES BOURBON\FOUR ROSES BOURBON 0,7\9677_Four Roses 40% OF 0,7л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02865" y="1899896"/>
            <a:ext cx="1387526" cy="4453732"/>
          </a:xfrm>
          <a:prstGeom prst="rect">
            <a:avLst/>
          </a:prstGeom>
          <a:noFill/>
        </p:spPr>
      </p:pic>
      <p:pic>
        <p:nvPicPr>
          <p:cNvPr id="17" name="Picture 3" descr="G:\№1_РАБОТА ВЕЛЬД-21\КОЗЛОВ БАЗА ДАННЫХ АССОРТИМЕНТ\№1 ВИСКИ\03№ USA\KENTUCKY\FOUR ROSES DISTILLERS\FOUR ROSES PRODUCTS\FOUR ROSES BOURBON\FOUR ROSES BOURBON 0,35\9699_Four Roses 40% OF 0,35л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02184" y="2776792"/>
            <a:ext cx="1119611" cy="3591339"/>
          </a:xfrm>
          <a:prstGeom prst="rect">
            <a:avLst/>
          </a:prstGeom>
          <a:noFill/>
        </p:spPr>
      </p:pic>
      <p:pic>
        <p:nvPicPr>
          <p:cNvPr id="20" name="Picture 2" descr="G:\№1_РАБОТА ВЕЛЬД-21\КОЗЛОВ БАЗА ДАННЫХ АССОРТИМЕНТ\№1 ВИСКИ\03№ USA\KENTUCKY\FOUR ROSES DISTILLERS\FOUR ROSES PRODUCTS\FOUR ROSES BOURBON\FOUR ROSES BOURBON 0,05\9698_Four Roses 40% OF 0,05л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6" y="4036619"/>
            <a:ext cx="811058" cy="23927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Выноска со стрелкой вниз 20"/>
          <p:cNvSpPr/>
          <p:nvPr/>
        </p:nvSpPr>
        <p:spPr bwMode="auto">
          <a:xfrm>
            <a:off x="6444260" y="4077090"/>
            <a:ext cx="360050" cy="360050"/>
          </a:xfrm>
          <a:prstGeom prst="downArrowCallou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80000"/>
              </a:lnSpc>
              <a:spcBef>
                <a:spcPct val="100000"/>
              </a:spcBef>
              <a:spcAft>
                <a:spcPct val="0"/>
              </a:spcAft>
              <a:buClr>
                <a:srgbClr val="663300"/>
              </a:buClr>
              <a:buSzTx/>
              <a:buFontTx/>
              <a:buChar char="•"/>
              <a:tabLst/>
            </a:pPr>
            <a:endParaRPr kumimoji="0" lang="ru-RU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 bwMode="auto">
          <a:xfrm flipH="1">
            <a:off x="6804310" y="4293120"/>
            <a:ext cx="15379" cy="14402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Прямоугольник 13"/>
          <p:cNvSpPr/>
          <p:nvPr/>
        </p:nvSpPr>
        <p:spPr>
          <a:xfrm>
            <a:off x="247523" y="1000108"/>
            <a:ext cx="8629204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000"/>
              </a:lnSpc>
              <a:spcBef>
                <a:spcPts val="0"/>
              </a:spcBef>
              <a:buClr>
                <a:srgbClr val="660066"/>
              </a:buClr>
              <a:buNone/>
            </a:pP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Уникальность «</a:t>
            </a:r>
            <a:r>
              <a:rPr lang="en-US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FOUR ROSES Single Barrel 50%</a:t>
            </a: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»</a:t>
            </a: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246181" y="1500174"/>
            <a:ext cx="5929354" cy="3144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65113" algn="just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en-GB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Four Roses Single Barrel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изготавливается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только из одного рецепта бурбона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OBSV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, из десяти производимых на винокурне.</a:t>
            </a:r>
            <a:endParaRPr lang="en-US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 algn="just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 indent="265113" algn="just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en-GB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Single Barrel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– настоящий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«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hand crafted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» (рукотворный </a:t>
            </a:r>
            <a:r>
              <a:rPr lang="ru-RU" altLang="ja-JP" sz="1300" b="1" dirty="0" err="1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крафтовый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) бурбон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– вручную управляемая линия розлива, вручную наклеиваемые этикетки. Каждая этикетка подписывается вручную – указывается номер бочки и буквенный код склада, на котором эта конкретная бочка была выдержана.</a:t>
            </a:r>
            <a:endParaRPr lang="en-US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 algn="just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 indent="265113" algn="just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altLang="ja-JP" sz="1300" dirty="0" err="1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Four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ru-RU" altLang="ja-JP" sz="1300" dirty="0" err="1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Ro</a:t>
            </a:r>
            <a:r>
              <a:rPr lang="en-US" altLang="ja-JP" sz="1300" dirty="0" err="1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ses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закупает кукурузу у одних и тех же фермеров на протяжении 50-ти лет.</a:t>
            </a:r>
          </a:p>
          <a:p>
            <a:pPr indent="265113" algn="just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 indent="265113" algn="just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altLang="ja-JP" sz="1300" dirty="0" err="1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Four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ru-RU" altLang="ja-JP" sz="1300" dirty="0" err="1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Ro</a:t>
            </a:r>
            <a:r>
              <a:rPr lang="en-US" altLang="ja-JP" sz="1300" dirty="0" err="1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ses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всегда ищет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лучшую в мире рожь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и импортирует ее (из Дании и Швеции).</a:t>
            </a:r>
          </a:p>
          <a:p>
            <a:pPr lvl="0" algn="just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 indent="265113" algn="just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В его рецепте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используется больше ржи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, чем в любом другом бурбоне (рожь добавляет виски больше характера и вкуса)</a:t>
            </a:r>
          </a:p>
        </p:txBody>
      </p:sp>
      <p:pic>
        <p:nvPicPr>
          <p:cNvPr id="15" name="Picture 2" descr="G:\№1_РАБОТА ВЕЛЬД-21\КОЗЛОВ БАЗА ДАННЫХ АССОРТИМЕНТ\№1 ВИСКИ\03№ USA\KENTUCKY\FOUR ROSES DISTILLERS\для АП\Single-Barrel-Frui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9322" y="1643050"/>
            <a:ext cx="3286148" cy="4186984"/>
          </a:xfrm>
          <a:prstGeom prst="rect">
            <a:avLst/>
          </a:prstGeom>
          <a:noFill/>
        </p:spPr>
      </p:pic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246180" y="4985105"/>
            <a:ext cx="72547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5113">
              <a:lnSpc>
                <a:spcPts val="12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Используемые спирты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1300" b="1" u="sng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indent="265113">
              <a:lnSpc>
                <a:spcPts val="1200"/>
              </a:lnSpc>
              <a:spcBef>
                <a:spcPts val="0"/>
              </a:spcBef>
              <a:buNone/>
            </a:pPr>
            <a:endParaRPr lang="ru-RU" sz="1300" b="1" u="sng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indent="265113">
              <a:lnSpc>
                <a:spcPts val="1200"/>
              </a:lnSpc>
              <a:spcBef>
                <a:spcPts val="0"/>
              </a:spcBef>
              <a:buFont typeface="Wingdings" pitchFamily="2" charset="2"/>
              <a:buChar char="v"/>
            </a:pPr>
            <a:endParaRPr lang="ru-RU" sz="1300" b="1" u="sng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indent="265113">
              <a:lnSpc>
                <a:spcPts val="12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Зерновая смесь </a:t>
            </a:r>
            <a:r>
              <a:rPr lang="ru-RU" sz="1300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(тип </a:t>
            </a: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«В»</a:t>
            </a:r>
            <a:r>
              <a:rPr lang="ru-RU" sz="1300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indent="265113">
              <a:lnSpc>
                <a:spcPts val="1200"/>
              </a:lnSpc>
              <a:spcBef>
                <a:spcPts val="0"/>
              </a:spcBef>
              <a:buNone/>
            </a:pPr>
            <a:endParaRPr lang="ru-RU" altLang="ja-JP" sz="1300" b="1" u="sng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 indent="265113">
              <a:lnSpc>
                <a:spcPts val="12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Рецепт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зерновой смеси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B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=&gt; 60% кукуруза,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35% рожь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5% соложенный ячмень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254868" y="6084206"/>
            <a:ext cx="862331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Благодаря уникальной выдержке на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одноэтажных стеллажных складах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, для минимизации колебания температур, достигается мягкое и более равномерное вызревание, что приводит к более тонким и мягким аромату, вкусу и телу бурбона. </a:t>
            </a:r>
          </a:p>
        </p:txBody>
      </p:sp>
      <p:grpSp>
        <p:nvGrpSpPr>
          <p:cNvPr id="2" name="Группа 18"/>
          <p:cNvGrpSpPr/>
          <p:nvPr/>
        </p:nvGrpSpPr>
        <p:grpSpPr>
          <a:xfrm>
            <a:off x="3071802" y="4696531"/>
            <a:ext cx="875609" cy="875609"/>
            <a:chOff x="6286512" y="1428736"/>
            <a:chExt cx="875609" cy="875609"/>
          </a:xfrm>
        </p:grpSpPr>
        <p:pic>
          <p:nvPicPr>
            <p:cNvPr id="20" name="Picture 9" descr="G:\№1_РАБОТА ВЕЛЬД-21\КОЗЛОВ БАЗА ДАННЫХ АССОРТИМЕНТ\№1 ВИСКИ\03№ USA\KENTUCKY\FOUR ROSES DISTILLERS\для АП\O-B-S-V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86512" y="1428736"/>
              <a:ext cx="875609" cy="875609"/>
            </a:xfrm>
            <a:prstGeom prst="rect">
              <a:avLst/>
            </a:prstGeom>
            <a:noFill/>
          </p:spPr>
        </p:pic>
        <p:sp>
          <p:nvSpPr>
            <p:cNvPr id="23" name="Овал 22"/>
            <p:cNvSpPr>
              <a:spLocks noChangeAspect="1"/>
            </p:cNvSpPr>
            <p:nvPr/>
          </p:nvSpPr>
          <p:spPr bwMode="auto">
            <a:xfrm>
              <a:off x="6368731" y="1500254"/>
              <a:ext cx="714380" cy="714380"/>
            </a:xfrm>
            <a:prstGeom prst="ellips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663300"/>
                </a:buClr>
                <a:buSzTx/>
                <a:buFontTx/>
                <a:buChar char="•"/>
                <a:tabLst/>
              </a:pPr>
              <a:endParaRPr kumimoji="0" 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24" name="Picture 2" descr="G:\№1_РАБОТА ВЕЛЬД-21\КОЗЛОВ БАЗА ДАННЫХ АССОРТИМЕНТ\№1 ВИСКИ\03№ USA\KENTUCKY\FOUR ROSES\для АП\FRB_Black_Horizontal_201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92657" y="159487"/>
            <a:ext cx="2061664" cy="622159"/>
          </a:xfrm>
          <a:prstGeom prst="rect">
            <a:avLst/>
          </a:prstGeom>
          <a:noFill/>
        </p:spPr>
      </p:pic>
      <p:pic>
        <p:nvPicPr>
          <p:cNvPr id="26" name="Picture 2" descr="F:\РАБОТА ВЕЛЬД-21\КОЗЛОВ БАЗА ДАННЫХ\Выставки-Награды\New_product - копия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14480" y="44530"/>
            <a:ext cx="877718" cy="864120"/>
          </a:xfrm>
          <a:prstGeom prst="rect">
            <a:avLst/>
          </a:prstGeom>
          <a:noFill/>
        </p:spPr>
      </p:pic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251520" y="116540"/>
            <a:ext cx="862666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Американский виски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Выноска со стрелкой вниз 20"/>
          <p:cNvSpPr/>
          <p:nvPr/>
        </p:nvSpPr>
        <p:spPr bwMode="auto">
          <a:xfrm>
            <a:off x="6444260" y="4077090"/>
            <a:ext cx="360050" cy="360050"/>
          </a:xfrm>
          <a:prstGeom prst="downArrowCallou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80000"/>
              </a:lnSpc>
              <a:spcBef>
                <a:spcPct val="100000"/>
              </a:spcBef>
              <a:spcAft>
                <a:spcPct val="0"/>
              </a:spcAft>
              <a:buClr>
                <a:srgbClr val="663300"/>
              </a:buClr>
              <a:buSzTx/>
              <a:buFontTx/>
              <a:buChar char="•"/>
              <a:tabLst/>
            </a:pPr>
            <a:endParaRPr kumimoji="0" lang="ru-RU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 bwMode="auto">
          <a:xfrm flipH="1">
            <a:off x="6804310" y="4293120"/>
            <a:ext cx="15379" cy="14402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Прямоугольник 13"/>
          <p:cNvSpPr/>
          <p:nvPr/>
        </p:nvSpPr>
        <p:spPr>
          <a:xfrm>
            <a:off x="247523" y="1042037"/>
            <a:ext cx="8629204" cy="52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000"/>
              </a:lnSpc>
              <a:spcBef>
                <a:spcPts val="0"/>
              </a:spcBef>
              <a:buClr>
                <a:srgbClr val="660066"/>
              </a:buClr>
              <a:buNone/>
            </a:pPr>
            <a:r>
              <a:rPr lang="en-US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FOUR ROSES Single Barrel 50% OF 0,7</a:t>
            </a: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л</a:t>
            </a:r>
          </a:p>
          <a:p>
            <a:pPr>
              <a:lnSpc>
                <a:spcPts val="2000"/>
              </a:lnSpc>
              <a:spcBef>
                <a:spcPts val="0"/>
              </a:spcBef>
              <a:buClr>
                <a:srgbClr val="660066"/>
              </a:buClr>
              <a:buNone/>
            </a:pP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ФО РОУЗЕЗ </a:t>
            </a:r>
            <a:r>
              <a:rPr lang="ru-RU" sz="1600" b="1" dirty="0" err="1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Сингл</a:t>
            </a: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 </a:t>
            </a:r>
            <a:r>
              <a:rPr lang="ru-RU" sz="1600" b="1" dirty="0" err="1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Баррел</a:t>
            </a: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 50% ОФ 0,7л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51519" y="3675213"/>
            <a:ext cx="647425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«</a:t>
            </a:r>
            <a:r>
              <a:rPr lang="en-US" altLang="ja-JP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Natural </a:t>
            </a:r>
            <a:r>
              <a:rPr lang="en-US" altLang="ja-JP" sz="1300" b="1" u="sng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Colour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»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– обладает естественным цветом.</a:t>
            </a:r>
          </a:p>
          <a:p>
            <a:pPr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«</a:t>
            </a:r>
            <a:r>
              <a:rPr lang="ru-RU" sz="1300" b="1" u="sng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Single</a:t>
            </a: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b="1" u="sng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Barrel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»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разлит из одной бочки.</a:t>
            </a: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254862" y="4325127"/>
            <a:ext cx="6103088" cy="2318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975"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Вы захотите смаковать вкус этого премиального бурбона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Single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Barrel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(разлитого из одной бочки) снова и снова.</a:t>
            </a:r>
            <a:endParaRPr lang="en-US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indent="180975"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Он сложный, полнотелый и удивительно мягкий, с деликатным длительным и невероятно приятным послевкусием.</a:t>
            </a:r>
            <a:endParaRPr lang="en-US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indent="180975"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Пить его следует в чистом виде или со льдом.</a:t>
            </a:r>
            <a:endParaRPr lang="en-US" altLang="ja-JP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ts val="1600"/>
              </a:lnSpc>
              <a:spcBef>
                <a:spcPts val="0"/>
              </a:spcBef>
              <a:buNone/>
            </a:pPr>
            <a:endParaRPr lang="en-US" altLang="ja-JP" sz="1300" b="1" u="sng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 algn="just">
              <a:lnSpc>
                <a:spcPts val="16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Дегустационные заметки:</a:t>
            </a:r>
            <a:endParaRPr lang="ru-RU" sz="1300" b="1" u="sng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ts val="1600"/>
              </a:lnSpc>
              <a:spcBef>
                <a:spcPts val="0"/>
              </a:spcBef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Аромат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Сухие пряности, груша, кокос, ваниль и кленовый сироп.</a:t>
            </a:r>
          </a:p>
          <a:p>
            <a:pPr algn="just">
              <a:lnSpc>
                <a:spcPts val="1600"/>
              </a:lnSpc>
              <a:spcBef>
                <a:spcPts val="0"/>
              </a:spcBef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Вкус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Тона спелой сливы и вишни, мощный, полнотелый, мягкий.</a:t>
            </a:r>
          </a:p>
          <a:p>
            <a:pPr algn="just">
              <a:lnSpc>
                <a:spcPts val="1600"/>
              </a:lnSpc>
              <a:spcBef>
                <a:spcPts val="0"/>
              </a:spcBef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Послевкусие: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Мягкое, долгое и деликатное.</a:t>
            </a:r>
            <a:endParaRPr lang="en-US" sz="1300" dirty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251400" y="1643050"/>
            <a:ext cx="66780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Регион происхождения: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USA, Kentucky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Four Roses Distillery</a:t>
            </a: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Категория: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Straight Bourbon Whiskey </a:t>
            </a: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Возраст: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средний возраст отбираемых бочек 9 лет (никогда не младше 8-ми лет) 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Выдержка: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в новых обожженных бочках из американского белого дуба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Зерновая смесь </a:t>
            </a: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OB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ru-RU" sz="1300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60%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кукуруза, </a:t>
            </a: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35%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рожь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ru-RU" sz="1300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5%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соложенный ячмень</a:t>
            </a:r>
            <a:endParaRPr lang="ru-RU" altLang="ja-JP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Алкоголь: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50%</a:t>
            </a: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Артикул: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96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79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Объем: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700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мл 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Цена: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руб./бут.</a:t>
            </a:r>
            <a:endParaRPr lang="en-US" altLang="ja-JP" sz="1300" b="1" u="sng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Артикул: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9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701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Объем: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50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мл 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Цена: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руб./бут.</a:t>
            </a:r>
            <a:endParaRPr lang="ru-RU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G:\№1_РАБОТА ВЕЛЬД-21\КОЗЛОВ БАЗА ДАННЫХ АССОРТИМЕНТ\№1 ВИСКИ\03№ USA\KENTUCKY\FOUR ROSES DISTILLERS\FOUR ROSES PRODUCTS\FOUR ROSES SINGLE BARREL\9679_Four Roses Single Barrel 50 % OF 0,7л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62527" y="1871657"/>
            <a:ext cx="1794787" cy="4521179"/>
          </a:xfrm>
          <a:prstGeom prst="rect">
            <a:avLst/>
          </a:prstGeom>
          <a:noFill/>
        </p:spPr>
      </p:pic>
      <p:pic>
        <p:nvPicPr>
          <p:cNvPr id="15" name="Picture 2" descr="G:\№1_РАБОТА ВЕЛЬД-21\КОЗЛОВ БАЗА ДАННЫХ АССОРТИМЕНТ\№1 ВИСКИ\03№ USA\KENTUCKY\FOUR ROSES\для АП\FRB_Black_Horizontal_201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2657" y="159487"/>
            <a:ext cx="2061664" cy="622159"/>
          </a:xfrm>
          <a:prstGeom prst="rect">
            <a:avLst/>
          </a:prstGeom>
          <a:noFill/>
        </p:spPr>
      </p:pic>
      <p:pic>
        <p:nvPicPr>
          <p:cNvPr id="18" name="Picture 2" descr="F:\РАБОТА ВЕЛЬД-21\КОЗЛОВ БАЗА ДАННЫХ\Выставки-Награды\New_product - копия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14480" y="44530"/>
            <a:ext cx="877718" cy="864120"/>
          </a:xfrm>
          <a:prstGeom prst="rect">
            <a:avLst/>
          </a:prstGeom>
          <a:noFill/>
        </p:spPr>
      </p:pic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51520" y="116540"/>
            <a:ext cx="862666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Американский виски</a:t>
            </a:r>
          </a:p>
        </p:txBody>
      </p:sp>
      <p:pic>
        <p:nvPicPr>
          <p:cNvPr id="1026" name="Picture 2" descr="G:\№1_РАБОТА ВЕЛЬД-21\КОЗЛОВ БАЗА ДАННЫХ АССОРТИМЕНТ\№1 ВИСКИ\03№ USA\KENTUCKY\FOUR ROSES DISTILLERS\FOUR ROSES PRODUCTS\FOUR ROSES SINGLE BARREL\FOUR ROSES SINGLE BARREL 0,05л\9701_Four Roses Single Barrel 50% OF 0,05л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34924" y="4082902"/>
            <a:ext cx="860734" cy="22625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Выноска со стрелкой вниз 20"/>
          <p:cNvSpPr/>
          <p:nvPr/>
        </p:nvSpPr>
        <p:spPr bwMode="auto">
          <a:xfrm>
            <a:off x="6444260" y="4077090"/>
            <a:ext cx="360050" cy="360050"/>
          </a:xfrm>
          <a:prstGeom prst="downArrowCallou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80000"/>
              </a:lnSpc>
              <a:spcBef>
                <a:spcPct val="100000"/>
              </a:spcBef>
              <a:spcAft>
                <a:spcPct val="0"/>
              </a:spcAft>
              <a:buClr>
                <a:srgbClr val="663300"/>
              </a:buClr>
              <a:buSzTx/>
              <a:buFontTx/>
              <a:buChar char="•"/>
              <a:tabLst/>
            </a:pPr>
            <a:endParaRPr kumimoji="0" lang="ru-RU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 bwMode="auto">
          <a:xfrm flipH="1">
            <a:off x="6804310" y="4293120"/>
            <a:ext cx="15379" cy="14402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" name="Группа 38"/>
          <p:cNvGrpSpPr/>
          <p:nvPr/>
        </p:nvGrpSpPr>
        <p:grpSpPr>
          <a:xfrm>
            <a:off x="246181" y="4412790"/>
            <a:ext cx="8768601" cy="2394904"/>
            <a:chOff x="1103437" y="4412790"/>
            <a:chExt cx="8768601" cy="2394904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3181033" y="4857760"/>
              <a:ext cx="4485800" cy="388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ts val="1800"/>
                </a:lnSpc>
                <a:spcBef>
                  <a:spcPts val="0"/>
                </a:spcBef>
                <a:buClr>
                  <a:srgbClr val="660066"/>
                </a:buClr>
                <a:buNone/>
              </a:pPr>
              <a:r>
                <a:rPr lang="en-US" sz="1400" b="1" dirty="0" smtClean="0">
                  <a:solidFill>
                    <a:srgbClr val="C00000"/>
                  </a:solidFill>
                  <a:latin typeface="Arial Black" pitchFamily="34" charset="0"/>
                  <a:ea typeface="ＭＳ Ｐゴシック" charset="-128"/>
                  <a:cs typeface="ＭＳ Ｐゴシック" charset="-128"/>
                </a:rPr>
                <a:t>FOUR ROSES Single Barrel 50% OF 0,7</a:t>
              </a:r>
              <a:r>
                <a:rPr lang="ru-RU" sz="1400" b="1" dirty="0" smtClean="0">
                  <a:solidFill>
                    <a:srgbClr val="C00000"/>
                  </a:solidFill>
                  <a:latin typeface="Arial Black" pitchFamily="34" charset="0"/>
                  <a:ea typeface="ＭＳ Ｐゴシック" charset="-128"/>
                  <a:cs typeface="ＭＳ Ｐゴシック" charset="-128"/>
                </a:rPr>
                <a:t>л</a:t>
              </a:r>
            </a:p>
          </p:txBody>
        </p:sp>
        <p:pic>
          <p:nvPicPr>
            <p:cNvPr id="2" name="Picture 2" descr="G:\№1_РАБОТА ВЕЛЬД-21\КОЗЛОВ БАЗА ДАННЫХ АССОРТИМЕНТ\№1 ВИСКИ\03№ USA\KENTUCKY\FOUR ROSES DISTILLERS\FOUR ROSES PRODUCTS\FOUR ROSES SINGLE BARREL\9679_Four Roses Single Barrel 50 % OF 0,7л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014782" y="4412790"/>
              <a:ext cx="857256" cy="2159482"/>
            </a:xfrm>
            <a:prstGeom prst="rect">
              <a:avLst/>
            </a:prstGeom>
            <a:noFill/>
          </p:spPr>
        </p:pic>
        <p:sp>
          <p:nvSpPr>
            <p:cNvPr id="13" name="Прямоугольник 12"/>
            <p:cNvSpPr/>
            <p:nvPr/>
          </p:nvSpPr>
          <p:spPr>
            <a:xfrm>
              <a:off x="1103437" y="5214950"/>
              <a:ext cx="8001024" cy="1592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300"/>
                </a:lnSpc>
                <a:spcBef>
                  <a:spcPts val="0"/>
                </a:spcBef>
                <a:buNone/>
              </a:pP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2019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:  </a:t>
              </a:r>
              <a:r>
                <a:rPr lang="en-US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Excellent, Highly Recommended, Tried &amp; True Award, 93 Points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ru-RU" sz="1300" b="1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/  </a:t>
              </a:r>
              <a:r>
                <a:rPr lang="en-US" sz="1300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Ultimate Spirits Competition</a:t>
              </a:r>
              <a:endParaRPr lang="ru-RU" sz="1300" i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300"/>
                </a:lnSpc>
                <a:spcBef>
                  <a:spcPts val="0"/>
                </a:spcBef>
                <a:buNone/>
              </a:pPr>
              <a:r>
                <a:rPr lang="en-US" sz="1300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Cocktail Recommendation: Old Fashioned</a:t>
              </a:r>
              <a:endParaRPr lang="ru-RU" sz="1300" i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300"/>
                </a:lnSpc>
                <a:spcBef>
                  <a:spcPts val="0"/>
                </a:spcBef>
                <a:buNone/>
              </a:pPr>
              <a:endPara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300"/>
                </a:lnSpc>
                <a:spcBef>
                  <a:spcPts val="0"/>
                </a:spcBef>
                <a:buNone/>
              </a:pP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2018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:  </a:t>
              </a:r>
              <a:r>
                <a:rPr lang="en-US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Excellent, Highly Recommended, Tried &amp; True Award, 92 points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ru-RU" sz="1300" b="1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/  </a:t>
              </a:r>
              <a:r>
                <a:rPr lang="en-US" sz="1300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Ultimate Spirits Challenge</a:t>
              </a:r>
              <a:endParaRPr lang="ru-RU" sz="1300" i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300"/>
                </a:lnSpc>
                <a:spcBef>
                  <a:spcPts val="0"/>
                </a:spcBef>
                <a:buNone/>
              </a:pPr>
              <a:r>
                <a:rPr lang="en-US" sz="1300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Cocktail Recommendation: Gold Rush</a:t>
              </a:r>
            </a:p>
            <a:p>
              <a:pPr>
                <a:lnSpc>
                  <a:spcPts val="1300"/>
                </a:lnSpc>
                <a:spcBef>
                  <a:spcPts val="0"/>
                </a:spcBef>
                <a:buNone/>
              </a:pPr>
              <a:endPara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300"/>
                </a:lnSpc>
                <a:spcBef>
                  <a:spcPts val="0"/>
                </a:spcBef>
                <a:buNone/>
              </a:pP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2017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:  </a:t>
              </a:r>
              <a:r>
                <a:rPr lang="en-US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97 Rating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ru-RU" sz="1300" b="1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/  </a:t>
              </a:r>
              <a:r>
                <a:rPr lang="en-US" sz="1300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World Spirits Competition</a:t>
              </a:r>
              <a:endParaRPr lang="ru-RU" sz="1300" i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300"/>
                </a:lnSpc>
                <a:spcBef>
                  <a:spcPts val="0"/>
                </a:spcBef>
                <a:buNone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Cigar &amp; Spirits Magazine</a:t>
              </a:r>
              <a:endPara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300"/>
                </a:lnSpc>
                <a:spcBef>
                  <a:spcPts val="0"/>
                </a:spcBef>
                <a:buNone/>
              </a:pPr>
              <a:r>
                <a:rPr lang="en-US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Excellent, Highly Recommended, 92 Points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ru-RU" sz="1300" b="1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/  </a:t>
              </a:r>
              <a:r>
                <a:rPr lang="en-US" sz="1300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Ultimate Spirits Challenge</a:t>
              </a: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2322722" y="1571612"/>
            <a:ext cx="4572000" cy="20313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i="1" dirty="0"/>
          </a:p>
        </p:txBody>
      </p:sp>
      <p:grpSp>
        <p:nvGrpSpPr>
          <p:cNvPr id="4" name="Группа 15"/>
          <p:cNvGrpSpPr/>
          <p:nvPr/>
        </p:nvGrpSpPr>
        <p:grpSpPr>
          <a:xfrm>
            <a:off x="214282" y="3111349"/>
            <a:ext cx="9572660" cy="1817849"/>
            <a:chOff x="-1465530" y="1811255"/>
            <a:chExt cx="9572660" cy="1817849"/>
          </a:xfrm>
        </p:grpSpPr>
        <p:sp>
          <p:nvSpPr>
            <p:cNvPr id="27" name="Прямоугольник 26"/>
            <p:cNvSpPr/>
            <p:nvPr/>
          </p:nvSpPr>
          <p:spPr>
            <a:xfrm>
              <a:off x="566633" y="1811255"/>
              <a:ext cx="4651110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ts val="1800"/>
                </a:lnSpc>
                <a:spcBef>
                  <a:spcPts val="0"/>
                </a:spcBef>
                <a:buClr>
                  <a:srgbClr val="660066"/>
                </a:buClr>
                <a:buNone/>
              </a:pPr>
              <a:r>
                <a:rPr lang="en-US" sz="1400" b="1" dirty="0" smtClean="0">
                  <a:solidFill>
                    <a:srgbClr val="C00000"/>
                  </a:solidFill>
                  <a:latin typeface="Arial Black" pitchFamily="34" charset="0"/>
                  <a:ea typeface="ＭＳ Ｐゴシック" charset="-128"/>
                  <a:cs typeface="ＭＳ Ｐゴシック" charset="-128"/>
                </a:rPr>
                <a:t>FOUR ROSES Small Batch 45% OF 0,7л</a:t>
              </a:r>
              <a:endParaRPr lang="ru-RU" sz="1400" b="1" dirty="0" smtClean="0">
                <a:solidFill>
                  <a:srgbClr val="C000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28" name="Picture 2" descr="G:\№1_РАБОТА ВЕЛЬД-21\КОЗЛОВ БАЗА ДАННЫХ АССОРТИМЕНТ\№1 ВИСКИ\03№ USA\KENTUCKY\FOUR ROSES DISTILLERS\FOUR ROSES PRODUCTS\FOUR ROSES SMALL BATCH\9678_Four Roses Small Batch 45 % OF 0,7л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465530" y="1816712"/>
              <a:ext cx="981217" cy="1812392"/>
            </a:xfrm>
            <a:prstGeom prst="rect">
              <a:avLst/>
            </a:prstGeom>
          </p:spPr>
        </p:pic>
        <p:sp>
          <p:nvSpPr>
            <p:cNvPr id="29" name="Прямоугольник 28"/>
            <p:cNvSpPr/>
            <p:nvPr/>
          </p:nvSpPr>
          <p:spPr>
            <a:xfrm>
              <a:off x="-393960" y="2226909"/>
              <a:ext cx="8051198" cy="12593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300"/>
                </a:lnSpc>
                <a:spcBef>
                  <a:spcPts val="0"/>
                </a:spcBef>
                <a:buNone/>
              </a:pP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2018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:  </a:t>
              </a:r>
              <a:r>
                <a:rPr lang="en-US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Excellent, Highly Recommended, Tried &amp; True Award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ru-RU" sz="1300" b="1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/ </a:t>
              </a:r>
              <a:r>
                <a:rPr lang="en-US" sz="1300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Ultimate Spirits Challenge</a:t>
              </a:r>
              <a:endParaRPr lang="ru-RU" sz="1300" i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300"/>
                </a:lnSpc>
                <a:spcBef>
                  <a:spcPts val="0"/>
                </a:spcBef>
                <a:buNone/>
              </a:pPr>
              <a:r>
                <a:rPr lang="en-US" sz="1300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Cocktail Recommendation: Gold Rush, 91 points;</a:t>
              </a:r>
            </a:p>
            <a:p>
              <a:pPr>
                <a:lnSpc>
                  <a:spcPts val="1300"/>
                </a:lnSpc>
                <a:spcBef>
                  <a:spcPts val="0"/>
                </a:spcBef>
                <a:buNone/>
              </a:pPr>
              <a:endPara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300"/>
                </a:lnSpc>
                <a:spcBef>
                  <a:spcPts val="0"/>
                </a:spcBef>
                <a:buNone/>
              </a:pP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2017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:  </a:t>
              </a:r>
              <a:r>
                <a:rPr lang="en-US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98 Rating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ru-RU" sz="1300" b="1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/ </a:t>
              </a:r>
              <a:r>
                <a:rPr lang="en-US" sz="1300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World Spirits Competition</a:t>
              </a:r>
              <a:endParaRPr lang="ru-RU" sz="1300" i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300"/>
                </a:lnSpc>
                <a:spcBef>
                  <a:spcPts val="0"/>
                </a:spcBef>
                <a:buNone/>
              </a:pPr>
              <a:r>
                <a:rPr lang="en-US" sz="1300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Cigar &amp; Spirits Magazine</a:t>
              </a:r>
            </a:p>
            <a:p>
              <a:pPr>
                <a:lnSpc>
                  <a:spcPts val="1300"/>
                </a:lnSpc>
                <a:spcBef>
                  <a:spcPts val="0"/>
                </a:spcBef>
                <a:buNone/>
              </a:pPr>
              <a:endPara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300"/>
                </a:lnSpc>
                <a:spcBef>
                  <a:spcPts val="0"/>
                </a:spcBef>
                <a:buNone/>
              </a:pP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2015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:  </a:t>
              </a:r>
              <a:r>
                <a:rPr lang="en-US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Double Gold Medal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/  </a:t>
              </a:r>
              <a:r>
                <a:rPr lang="en-US" sz="1300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San Francisco World Spirits Competition</a:t>
              </a:r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3535130" y="2522642"/>
              <a:ext cx="4572000" cy="20313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en-US" i="1" dirty="0"/>
            </a:p>
          </p:txBody>
        </p:sp>
      </p:grpSp>
      <p:sp>
        <p:nvSpPr>
          <p:cNvPr id="36" name="Прямоугольник 35"/>
          <p:cNvSpPr/>
          <p:nvPr/>
        </p:nvSpPr>
        <p:spPr>
          <a:xfrm>
            <a:off x="1285852" y="1000108"/>
            <a:ext cx="639950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  <a:buClrTx/>
              <a:buNone/>
            </a:pPr>
            <a:r>
              <a:rPr lang="en-US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FOUR ROSES </a:t>
            </a:r>
            <a:r>
              <a:rPr lang="ru-RU" sz="1600" dirty="0" smtClean="0">
                <a:solidFill>
                  <a:srgbClr val="663300"/>
                </a:solidFill>
                <a:latin typeface="Arial Black" pitchFamily="34" charset="0"/>
                <a:ea typeface="Calibri" pitchFamily="34" charset="0"/>
                <a:cs typeface="Arial" pitchFamily="34" charset="0"/>
              </a:rPr>
              <a:t>– НЕКОТОРЫЕ ИЗ НАГРАД</a:t>
            </a:r>
            <a:endParaRPr lang="ru-RU" sz="1600" dirty="0" smtClean="0">
              <a:solidFill>
                <a:srgbClr val="663300"/>
              </a:solidFill>
              <a:latin typeface="Arial Black" pitchFamily="34" charset="0"/>
              <a:cs typeface="Arial" pitchFamily="34" charset="0"/>
            </a:endParaRPr>
          </a:p>
        </p:txBody>
      </p:sp>
      <p:grpSp>
        <p:nvGrpSpPr>
          <p:cNvPr id="5" name="Группа 37"/>
          <p:cNvGrpSpPr/>
          <p:nvPr/>
        </p:nvGrpSpPr>
        <p:grpSpPr>
          <a:xfrm>
            <a:off x="246181" y="1135957"/>
            <a:ext cx="8675897" cy="2293043"/>
            <a:chOff x="246181" y="1135957"/>
            <a:chExt cx="8675897" cy="2293043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246181" y="1796788"/>
              <a:ext cx="7919624" cy="1092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300"/>
                </a:lnSpc>
                <a:spcBef>
                  <a:spcPts val="0"/>
                </a:spcBef>
                <a:buNone/>
              </a:pP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2018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: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en-US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Excellent, Highly Recommended, Tried &amp; True Award, 92 points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ru-RU" sz="1300" b="1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/  </a:t>
              </a:r>
              <a:r>
                <a:rPr lang="en-US" sz="1300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Ultimate Spirits Challenge</a:t>
              </a:r>
            </a:p>
            <a:p>
              <a:pPr>
                <a:lnSpc>
                  <a:spcPts val="1300"/>
                </a:lnSpc>
                <a:spcBef>
                  <a:spcPts val="0"/>
                </a:spcBef>
                <a:buNone/>
              </a:pPr>
              <a:r>
                <a:rPr lang="en-US" sz="1300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Cocktail Recommendation: Gold Rush</a:t>
              </a:r>
            </a:p>
            <a:p>
              <a:pPr>
                <a:lnSpc>
                  <a:spcPts val="1300"/>
                </a:lnSpc>
                <a:spcBef>
                  <a:spcPts val="0"/>
                </a:spcBef>
                <a:buNone/>
              </a:pP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          </a:t>
              </a:r>
              <a:r>
                <a:rPr lang="en-US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Best Bourbon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ru-RU" sz="1300" b="1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/  </a:t>
              </a:r>
              <a:r>
                <a:rPr lang="en-US" sz="1300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Taste of the Bluegrass</a:t>
              </a:r>
              <a:r>
                <a:rPr lang="ru-RU" sz="1300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/  </a:t>
              </a:r>
              <a:r>
                <a:rPr lang="en-US" sz="1300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People's Choice</a:t>
              </a:r>
              <a:endParaRPr lang="ru-RU" sz="1300" i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300"/>
                </a:lnSpc>
                <a:spcBef>
                  <a:spcPts val="0"/>
                </a:spcBef>
                <a:buNone/>
              </a:pPr>
              <a:endPara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300"/>
                </a:lnSpc>
                <a:spcBef>
                  <a:spcPts val="0"/>
                </a:spcBef>
                <a:buNone/>
              </a:pP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2017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:  </a:t>
              </a:r>
              <a:r>
                <a:rPr lang="en-US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Best Bourbon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ru-RU" sz="1300" b="1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/  </a:t>
              </a:r>
              <a:r>
                <a:rPr lang="en-US" sz="1300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Taste of the Bluegrass</a:t>
              </a:r>
              <a:r>
                <a:rPr lang="ru-RU" sz="1300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/  </a:t>
              </a:r>
              <a:r>
                <a:rPr lang="en-US" sz="1300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People's Choice</a:t>
              </a:r>
            </a:p>
            <a:p>
              <a:pPr>
                <a:lnSpc>
                  <a:spcPts val="1300"/>
                </a:lnSpc>
                <a:spcBef>
                  <a:spcPts val="0"/>
                </a:spcBef>
                <a:buNone/>
              </a:pPr>
              <a:r>
                <a:rPr lang="en-US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Excellent, Highly Recommended, 93 points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ru-RU" sz="1300" b="1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/  </a:t>
              </a:r>
              <a:r>
                <a:rPr lang="en-US" sz="1300" i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Ultimate Spirits Challenge</a:t>
              </a:r>
            </a:p>
          </p:txBody>
        </p:sp>
        <p:pic>
          <p:nvPicPr>
            <p:cNvPr id="35" name="Picture 2" descr="G:\№1_РАБОТА ВЕЛЬД-21\КОЗЛОВ БАЗА ДАННЫХ АССОРТИМЕНТ\№1 ВИСКИ\03№ USA\KENTUCKY\FOUR ROSES DISTILLERS\FOUR ROSES PRODUCTS\FOUR ROSES BOURBON\FOUR ROSES BOURBON 0,7\9677_Four Roses 40% OF 0,7л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207698" y="1135957"/>
              <a:ext cx="714380" cy="2293043"/>
            </a:xfrm>
            <a:prstGeom prst="rect">
              <a:avLst/>
            </a:prstGeom>
            <a:noFill/>
          </p:spPr>
        </p:pic>
        <p:sp>
          <p:nvSpPr>
            <p:cNvPr id="37" name="Прямоугольник 36"/>
            <p:cNvSpPr/>
            <p:nvPr/>
          </p:nvSpPr>
          <p:spPr>
            <a:xfrm>
              <a:off x="3014405" y="1462761"/>
              <a:ext cx="2772041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800"/>
                </a:lnSpc>
                <a:spcBef>
                  <a:spcPts val="0"/>
                </a:spcBef>
                <a:buClr>
                  <a:srgbClr val="660066"/>
                </a:buClr>
                <a:buNone/>
              </a:pPr>
              <a:r>
                <a:rPr lang="en-US" sz="1400" b="1" dirty="0" smtClean="0">
                  <a:solidFill>
                    <a:srgbClr val="C00000"/>
                  </a:solidFill>
                  <a:latin typeface="Arial Black" pitchFamily="34" charset="0"/>
                  <a:ea typeface="ＭＳ Ｐゴシック" charset="-128"/>
                  <a:cs typeface="ＭＳ Ｐゴシック" charset="-128"/>
                </a:rPr>
                <a:t>FOUR ROSES 40% OF 0,7л</a:t>
              </a:r>
              <a:endParaRPr lang="ru-RU" sz="1400" b="1" dirty="0" smtClean="0">
                <a:solidFill>
                  <a:srgbClr val="C000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endParaRPr>
            </a:p>
          </p:txBody>
        </p:sp>
      </p:grpSp>
      <p:pic>
        <p:nvPicPr>
          <p:cNvPr id="24" name="Picture 2" descr="G:\№1_РАБОТА ВЕЛЬД-21\КОЗЛОВ БАЗА ДАННЫХ АССОРТИМЕНТ\№1 ВИСКИ\03№ USA\KENTUCKY\FOUR ROSES\для АП\FRB_Black_Horizontal_2018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92657" y="159487"/>
            <a:ext cx="2061664" cy="622159"/>
          </a:xfrm>
          <a:prstGeom prst="rect">
            <a:avLst/>
          </a:prstGeom>
          <a:noFill/>
        </p:spPr>
      </p:pic>
      <p:pic>
        <p:nvPicPr>
          <p:cNvPr id="26" name="Picture 2" descr="F:\РАБОТА ВЕЛЬД-21\КОЗЛОВ БАЗА ДАННЫХ\Выставки-Награды\New_product - копия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14480" y="44530"/>
            <a:ext cx="877718" cy="864120"/>
          </a:xfrm>
          <a:prstGeom prst="rect">
            <a:avLst/>
          </a:prstGeom>
          <a:noFill/>
        </p:spPr>
      </p:pic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251520" y="116540"/>
            <a:ext cx="862666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Американский виски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4550" y="1233575"/>
            <a:ext cx="8633636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2" algn="ctr" eaLnBrk="0" hangingPunct="0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</a:rPr>
              <a:t>«ГОА – португальская колония в прошлом»</a:t>
            </a:r>
            <a:endParaRPr lang="en-US" sz="1600" b="1" dirty="0">
              <a:solidFill>
                <a:srgbClr val="663300"/>
              </a:solidFill>
              <a:latin typeface="Arial Black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0" y="1600200"/>
            <a:ext cx="256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>
                  <a:lumMod val="85000"/>
                </a:schemeClr>
              </a:solidFill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51400" y="114209"/>
            <a:ext cx="862678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Индийский виски из ГОА</a:t>
            </a:r>
          </a:p>
        </p:txBody>
      </p:sp>
      <p:pic>
        <p:nvPicPr>
          <p:cNvPr id="15" name="Picture 2" descr="G:\№1_РАБОТА ВЕЛЬД-21\КОЗЛОВ БАЗА ДАННЫХ АССОРТИМЕНТ\№1 ВИСКИ\10№ INDIA\PAUL JOHN_DISTILLERY\PAUL JOHN АП\PJ Logo - Color_ап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85766" y="127592"/>
            <a:ext cx="954462" cy="806518"/>
          </a:xfrm>
          <a:prstGeom prst="rect">
            <a:avLst/>
          </a:prstGeom>
          <a:noFill/>
        </p:spPr>
      </p:pic>
      <p:pic>
        <p:nvPicPr>
          <p:cNvPr id="16" name="Picture 2" descr="F:\РАБОТА ВЕЛЬД-21\КОЗЛОВ БАЗА ДАННЫХ\Выставки-Награды\New_product - копия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81757" y="40292"/>
            <a:ext cx="877718" cy="864120"/>
          </a:xfrm>
          <a:prstGeom prst="rect">
            <a:avLst/>
          </a:prstGeom>
          <a:noFill/>
        </p:spPr>
      </p:pic>
      <p:grpSp>
        <p:nvGrpSpPr>
          <p:cNvPr id="2" name="Группа 16"/>
          <p:cNvGrpSpPr>
            <a:grpSpLocks noChangeAspect="1"/>
          </p:cNvGrpSpPr>
          <p:nvPr/>
        </p:nvGrpSpPr>
        <p:grpSpPr>
          <a:xfrm>
            <a:off x="251400" y="1628750"/>
            <a:ext cx="8429730" cy="4968689"/>
            <a:chOff x="186111" y="1484730"/>
            <a:chExt cx="8678971" cy="511559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="" xmlns:a14="http://schemas.microsoft.com/office/drawing/2010/main">
                    <a14:imgLayer r:embed="rId5">
                      <a14:imgEffect>
                        <a14:sharpenSoften amount="-25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23" y="3985590"/>
              <a:ext cx="3617057" cy="2540600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710" y="4208781"/>
              <a:ext cx="3484538" cy="2391547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8961" y="1484730"/>
              <a:ext cx="2896121" cy="2491187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</p:spPr>
        </p:pic>
        <p:pic>
          <p:nvPicPr>
            <p:cNvPr id="11" name="Picture 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11" y="1484731"/>
              <a:ext cx="4337856" cy="2298313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</p:spPr>
        </p:pic>
      </p:grpSp>
      <p:sp>
        <p:nvSpPr>
          <p:cNvPr id="13" name="Прямоугольник 12"/>
          <p:cNvSpPr/>
          <p:nvPr/>
        </p:nvSpPr>
        <p:spPr>
          <a:xfrm>
            <a:off x="244549" y="873525"/>
            <a:ext cx="8633637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2" algn="ctr" eaLnBrk="0" hangingPunct="0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8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 Black" pitchFamily="34" charset="0"/>
              </a:rPr>
              <a:t>«</a:t>
            </a:r>
            <a:r>
              <a:rPr lang="en-US" sz="18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 Black" pitchFamily="34" charset="0"/>
              </a:rPr>
              <a:t>Paul John Indian Single Malt</a:t>
            </a:r>
            <a:r>
              <a:rPr lang="ru-RU" sz="18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 Black" pitchFamily="34" charset="0"/>
              </a:rPr>
              <a:t>» </a:t>
            </a:r>
          </a:p>
        </p:txBody>
      </p:sp>
      <p:pic>
        <p:nvPicPr>
          <p:cNvPr id="18" name="Picture 2" descr="D:\E Drive\Arvind\Jobwork\PJSM\Presentation\BG picture New - Black without queen.jpg"/>
          <p:cNvPicPr>
            <a:picLocks noChangeAspect="1" noChangeArrowheads="1"/>
          </p:cNvPicPr>
          <p:nvPr/>
        </p:nvPicPr>
        <p:blipFill>
          <a:blip r:embed="rId9" cstate="print"/>
          <a:srcRect l="35156" t="30208" r="36719" b="7291"/>
          <a:stretch>
            <a:fillRect/>
          </a:stretch>
        </p:blipFill>
        <p:spPr bwMode="auto">
          <a:xfrm>
            <a:off x="4211950" y="2996940"/>
            <a:ext cx="1368190" cy="2280316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815559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64"/>
          <p:cNvGrpSpPr/>
          <p:nvPr/>
        </p:nvGrpSpPr>
        <p:grpSpPr>
          <a:xfrm>
            <a:off x="214282" y="5524610"/>
            <a:ext cx="8674537" cy="1067576"/>
            <a:chOff x="214282" y="5524610"/>
            <a:chExt cx="8674537" cy="1067576"/>
          </a:xfrm>
        </p:grpSpPr>
        <p:sp>
          <p:nvSpPr>
            <p:cNvPr id="15" name="Line 16"/>
            <p:cNvSpPr>
              <a:spLocks noChangeShapeType="1"/>
            </p:cNvSpPr>
            <p:nvPr/>
          </p:nvSpPr>
          <p:spPr bwMode="auto">
            <a:xfrm flipH="1">
              <a:off x="244546" y="5539561"/>
              <a:ext cx="8633639" cy="0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ru-RU" dirty="0"/>
            </a:p>
          </p:txBody>
        </p:sp>
        <p:sp>
          <p:nvSpPr>
            <p:cNvPr id="16" name="Line 21"/>
            <p:cNvSpPr>
              <a:spLocks noChangeShapeType="1"/>
            </p:cNvSpPr>
            <p:nvPr/>
          </p:nvSpPr>
          <p:spPr bwMode="auto">
            <a:xfrm flipH="1" flipV="1">
              <a:off x="233915" y="6592185"/>
              <a:ext cx="8654904" cy="1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ru-RU" dirty="0">
                <a:solidFill>
                  <a:schemeClr val="bg2"/>
                </a:solidFill>
              </a:endParaRPr>
            </a:p>
          </p:txBody>
        </p:sp>
        <p:sp>
          <p:nvSpPr>
            <p:cNvPr id="33" name="Text Box 29"/>
            <p:cNvSpPr txBox="1">
              <a:spLocks noChangeArrowheads="1"/>
            </p:cNvSpPr>
            <p:nvPr/>
          </p:nvSpPr>
          <p:spPr bwMode="auto">
            <a:xfrm>
              <a:off x="218966" y="5524610"/>
              <a:ext cx="865922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ru-RU" sz="1400" dirty="0" smtClean="0">
                  <a:solidFill>
                    <a:srgbClr val="663300"/>
                  </a:solidFill>
                  <a:latin typeface="Arial Black" pitchFamily="34" charset="0"/>
                </a:rPr>
                <a:t>Абсент </a:t>
              </a:r>
              <a:r>
                <a:rPr lang="ru-RU" sz="1400" dirty="0" err="1" smtClean="0">
                  <a:solidFill>
                    <a:srgbClr val="663300"/>
                  </a:solidFill>
                  <a:latin typeface="Arial Black" pitchFamily="34" charset="0"/>
                </a:rPr>
                <a:t>Граппа</a:t>
              </a:r>
              <a:r>
                <a:rPr lang="ru-RU" sz="1400" dirty="0" smtClean="0">
                  <a:solidFill>
                    <a:srgbClr val="663300"/>
                  </a:solidFill>
                  <a:latin typeface="Arial Black" pitchFamily="34" charset="0"/>
                </a:rPr>
                <a:t> Водка Джин</a:t>
              </a:r>
            </a:p>
          </p:txBody>
        </p:sp>
        <p:pic>
          <p:nvPicPr>
            <p:cNvPr id="32" name="Picture 2" descr="Cantina Privata bocchin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28728" y="5786454"/>
              <a:ext cx="1449018" cy="666549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036" name="Picture 12" descr="P:\ФОТОБАНК\АБСЕНТ\La Fee фото\la-fee-absinthe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422" r="23421"/>
            <a:stretch>
              <a:fillRect/>
            </a:stretch>
          </p:blipFill>
          <p:spPr bwMode="auto">
            <a:xfrm>
              <a:off x="214282" y="5726460"/>
              <a:ext cx="1143008" cy="839941"/>
            </a:xfrm>
            <a:prstGeom prst="rect">
              <a:avLst/>
            </a:prstGeom>
            <a:noFill/>
          </p:spPr>
        </p:pic>
        <p:pic>
          <p:nvPicPr>
            <p:cNvPr id="2050" name="Picture 2" descr="F:\РАБОТА ВЕЛЬД-21\КОЗЛОВ БАЗА ДАННЫХ\ВОДКА\REYKA\reyka1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0044" t="14507" r="11100" b="3858"/>
            <a:stretch>
              <a:fillRect/>
            </a:stretch>
          </p:blipFill>
          <p:spPr bwMode="auto">
            <a:xfrm>
              <a:off x="3071802" y="5875152"/>
              <a:ext cx="1303344" cy="642942"/>
            </a:xfrm>
            <a:prstGeom prst="rect">
              <a:avLst/>
            </a:prstGeom>
            <a:noFill/>
          </p:spPr>
        </p:pic>
        <p:pic>
          <p:nvPicPr>
            <p:cNvPr id="3" name="Picture 2" descr="H:\№1_РАБОТА ВЕЛЬД-21\КОЗЛОВ БАЗА ДАННЫХ\ВОДКА\ORA_VODKA\ORA VODKA - копия (2)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43438" y="5750228"/>
              <a:ext cx="857256" cy="822044"/>
            </a:xfrm>
            <a:prstGeom prst="rect">
              <a:avLst/>
            </a:prstGeom>
            <a:noFill/>
          </p:spPr>
        </p:pic>
        <p:pic>
          <p:nvPicPr>
            <p:cNvPr id="2" name="Picture 2" descr="H:\№1_РАБОТА ВЕЛЬД-21\КОЗЛОВ БАЗА ДАННЫХ\ВИСКИ\1№ ШОТЛАНДИЯ\PENDERYN_SINGLE MALT WELSH WHISKY\Новая папка\0765af36-abab-4346-9bad-e16060e84902._SR970,300_ - копия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57884" y="5672486"/>
              <a:ext cx="1571636" cy="831446"/>
            </a:xfrm>
            <a:prstGeom prst="rect">
              <a:avLst/>
            </a:prstGeom>
            <a:noFill/>
          </p:spPr>
        </p:pic>
        <p:pic>
          <p:nvPicPr>
            <p:cNvPr id="6" name="Picture 2" descr="G:\№1_РАБОТА ВЕЛЬД-21\КОЗЛОВ БАЗА ДАННЫХ АССОРТИМЕНТ\№4 КАЛЬВАДОС\CHRISTIAN DROUIN (КРИСТИАН ДРУЭН)\LE GIN\Logo_Le Gin Drouin.jp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715273" y="5755474"/>
              <a:ext cx="1143007" cy="733331"/>
            </a:xfrm>
            <a:prstGeom prst="rect">
              <a:avLst/>
            </a:prstGeom>
            <a:noFill/>
          </p:spPr>
        </p:pic>
      </p:grpSp>
      <p:grpSp>
        <p:nvGrpSpPr>
          <p:cNvPr id="10" name="Группа 49"/>
          <p:cNvGrpSpPr/>
          <p:nvPr/>
        </p:nvGrpSpPr>
        <p:grpSpPr>
          <a:xfrm>
            <a:off x="285720" y="878837"/>
            <a:ext cx="8606760" cy="1139676"/>
            <a:chOff x="285720" y="932002"/>
            <a:chExt cx="8606760" cy="1139676"/>
          </a:xfrm>
        </p:grpSpPr>
        <p:pic>
          <p:nvPicPr>
            <p:cNvPr id="17" name="Picture 3" descr="logo AE DOR 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2357422" y="1214422"/>
              <a:ext cx="1143008" cy="8040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26" descr="Armagn"/>
            <p:cNvPicPr>
              <a:picLocks noChangeAspect="1" noChangeArrowheads="1"/>
            </p:cNvPicPr>
            <p:nvPr/>
          </p:nvPicPr>
          <p:blipFill>
            <a:blip r:embed="rId9" cstate="email"/>
            <a:srcRect/>
            <a:stretch>
              <a:fillRect/>
            </a:stretch>
          </p:blipFill>
          <p:spPr bwMode="auto">
            <a:xfrm>
              <a:off x="3945008" y="1357298"/>
              <a:ext cx="1555686" cy="632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 Box 6"/>
            <p:cNvSpPr txBox="1">
              <a:spLocks noChangeArrowheads="1"/>
            </p:cNvSpPr>
            <p:nvPr/>
          </p:nvSpPr>
          <p:spPr bwMode="auto">
            <a:xfrm>
              <a:off x="285720" y="932002"/>
              <a:ext cx="8606760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ts val="1300"/>
                </a:lnSpc>
                <a:spcBef>
                  <a:spcPts val="0"/>
                </a:spcBef>
                <a:buNone/>
              </a:pPr>
              <a:r>
                <a:rPr lang="ru-RU" sz="1400" dirty="0" smtClean="0">
                  <a:solidFill>
                    <a:srgbClr val="663300"/>
                  </a:solidFill>
                  <a:latin typeface="Arial Black" pitchFamily="34" charset="0"/>
                </a:rPr>
                <a:t>Коньяк </a:t>
              </a:r>
              <a:r>
                <a:rPr lang="en-US" sz="1400" dirty="0" smtClean="0">
                  <a:solidFill>
                    <a:srgbClr val="663300"/>
                  </a:solidFill>
                  <a:latin typeface="Arial Black" pitchFamily="34" charset="0"/>
                </a:rPr>
                <a:t> </a:t>
              </a:r>
              <a:r>
                <a:rPr lang="ru-RU" sz="1400" dirty="0" err="1" smtClean="0">
                  <a:solidFill>
                    <a:srgbClr val="663300"/>
                  </a:solidFill>
                  <a:latin typeface="Arial Black" pitchFamily="34" charset="0"/>
                </a:rPr>
                <a:t>Арманьяк</a:t>
              </a:r>
              <a:r>
                <a:rPr lang="ru-RU" sz="1400" dirty="0" smtClean="0">
                  <a:solidFill>
                    <a:srgbClr val="663300"/>
                  </a:solidFill>
                  <a:latin typeface="Arial Black" pitchFamily="34" charset="0"/>
                </a:rPr>
                <a:t>  Кальвадос Ром</a:t>
              </a:r>
              <a:endParaRPr lang="en-US" sz="1400" dirty="0" smtClean="0">
                <a:solidFill>
                  <a:srgbClr val="663300"/>
                </a:solidFill>
                <a:latin typeface="Arial Black" pitchFamily="34" charset="0"/>
              </a:endParaRPr>
            </a:p>
          </p:txBody>
        </p:sp>
        <p:pic>
          <p:nvPicPr>
            <p:cNvPr id="4" name="Picture 2" descr="F:\РАБОТА ВЕЛЬД-21\КОЗЛОВ БАЗА ДАННЫХ\КОНЬЯК\LHERAUD\Lheraud_Foto\Lheraud\Lheraud_pech (2) - копия.jp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10526"/>
            <a:stretch>
              <a:fillRect/>
            </a:stretch>
          </p:blipFill>
          <p:spPr bwMode="auto">
            <a:xfrm>
              <a:off x="857224" y="1142984"/>
              <a:ext cx="1000132" cy="892383"/>
            </a:xfrm>
            <a:prstGeom prst="rect">
              <a:avLst/>
            </a:prstGeom>
            <a:noFill/>
          </p:spPr>
        </p:pic>
        <p:pic>
          <p:nvPicPr>
            <p:cNvPr id="5" name="Picture 3" descr="F:\РАБОТА ВЕЛЬД-21\КОЗЛОВ БАЗА ДАННЫХ\КАЛЬВАДОС\CHRISTIAN DROUIN (КРИСТИАН ДРУЭН)\Calvados_Foto\Photos small size\logo 1 - копия.pn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929322" y="1071546"/>
              <a:ext cx="1143008" cy="959310"/>
            </a:xfrm>
            <a:prstGeom prst="rect">
              <a:avLst/>
            </a:prstGeom>
            <a:noFill/>
          </p:spPr>
        </p:pic>
        <p:pic>
          <p:nvPicPr>
            <p:cNvPr id="46" name="image6.png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43834" y="1148193"/>
              <a:ext cx="1116284" cy="923485"/>
            </a:xfrm>
            <a:prstGeom prst="rect">
              <a:avLst/>
            </a:prstGeom>
          </p:spPr>
        </p:pic>
      </p:grpSp>
      <p:grpSp>
        <p:nvGrpSpPr>
          <p:cNvPr id="11" name="Группа 57"/>
          <p:cNvGrpSpPr/>
          <p:nvPr/>
        </p:nvGrpSpPr>
        <p:grpSpPr>
          <a:xfrm>
            <a:off x="142844" y="2009552"/>
            <a:ext cx="8885973" cy="3507738"/>
            <a:chOff x="142844" y="2064402"/>
            <a:chExt cx="8885973" cy="3507738"/>
          </a:xfrm>
        </p:grpSpPr>
        <p:sp>
          <p:nvSpPr>
            <p:cNvPr id="13" name="Line 5"/>
            <p:cNvSpPr>
              <a:spLocks noChangeShapeType="1"/>
            </p:cNvSpPr>
            <p:nvPr/>
          </p:nvSpPr>
          <p:spPr bwMode="auto">
            <a:xfrm flipH="1" flipV="1">
              <a:off x="244548" y="2064402"/>
              <a:ext cx="8628697" cy="1308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ru-RU" dirty="0">
                <a:solidFill>
                  <a:schemeClr val="bg2"/>
                </a:solidFill>
              </a:endParaRPr>
            </a:p>
          </p:txBody>
        </p:sp>
        <p:sp>
          <p:nvSpPr>
            <p:cNvPr id="22" name="Text Box 6"/>
            <p:cNvSpPr txBox="1">
              <a:spLocks noChangeArrowheads="1"/>
            </p:cNvSpPr>
            <p:nvPr/>
          </p:nvSpPr>
          <p:spPr bwMode="auto">
            <a:xfrm>
              <a:off x="230894" y="2127237"/>
              <a:ext cx="8624364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t">
              <a:sp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ru-RU" sz="1400" dirty="0" smtClean="0">
                  <a:solidFill>
                    <a:srgbClr val="663300"/>
                  </a:solidFill>
                  <a:latin typeface="Arial Black" pitchFamily="34" charset="0"/>
                </a:rPr>
                <a:t>Виски</a:t>
              </a:r>
              <a:endParaRPr lang="ru-RU" sz="1400" dirty="0">
                <a:solidFill>
                  <a:srgbClr val="663300"/>
                </a:solidFill>
                <a:latin typeface="Arial Black" pitchFamily="34" charset="0"/>
              </a:endParaRPr>
            </a:p>
          </p:txBody>
        </p:sp>
        <p:pic>
          <p:nvPicPr>
            <p:cNvPr id="1038" name="Picture 14" descr="M:\!ВНУТРЕННЯЯ!\PR\ВОДА ЖИЗНИ\2012 EAU DE VIE\лого поставщиков\Glenfaclas HSMSW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42844" y="2319553"/>
              <a:ext cx="1214446" cy="908940"/>
            </a:xfrm>
            <a:prstGeom prst="rect">
              <a:avLst/>
            </a:prstGeom>
            <a:noFill/>
          </p:spPr>
        </p:pic>
        <p:pic>
          <p:nvPicPr>
            <p:cNvPr id="1030" name="Picture 6" descr="F:\РАБОТА ВЕЛЬД-21\КОЗЛОВ БАЗА ДАННЫХ\ВИСКИ\2№ ИРЛАНДИЯ (Ireland)\Teeling\Teeling_Lockup - копия.jp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786446" y="3636325"/>
              <a:ext cx="1000132" cy="792807"/>
            </a:xfrm>
            <a:prstGeom prst="rect">
              <a:avLst/>
            </a:prstGeom>
            <a:noFill/>
          </p:spPr>
        </p:pic>
        <p:pic>
          <p:nvPicPr>
            <p:cNvPr id="1031" name="Picture 7" descr="F:\РАБОТА ВЕЛЬД-21\КОЗЛОВ БАЗА ДАННЫХ\ВИСКИ\1№ ШОТЛАНДИЯ\Scotch.Highlands\TOMATIN\Tomatin Corporate logo - копия.jpg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38769" y="2390991"/>
              <a:ext cx="1118719" cy="565154"/>
            </a:xfrm>
            <a:prstGeom prst="rect">
              <a:avLst/>
            </a:prstGeom>
            <a:noFill/>
          </p:spPr>
        </p:pic>
        <p:pic>
          <p:nvPicPr>
            <p:cNvPr id="1032" name="Picture 8" descr="F:\РАБОТА ВЕЛЬД-21\КОЗЛОВ БАЗА ДАННЫХ\ВИСКИ\1№ ШОТЛАНДИЯ\Scotch.Islay\KILCHOMAN\Kilchoman-Logo-high-res - копия.jpg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85918" y="4997526"/>
              <a:ext cx="1143008" cy="460142"/>
            </a:xfrm>
            <a:prstGeom prst="rect">
              <a:avLst/>
            </a:prstGeom>
            <a:noFill/>
          </p:spPr>
        </p:pic>
        <p:pic>
          <p:nvPicPr>
            <p:cNvPr id="7" name="Picture 9" descr="F:\РАБОТА ВЕЛЬД-21\КОЗЛОВ БАЗА ДАННЫХ\ВИСКИ\1№ ШОТЛАНДИЯ\Scotch.Speyside\GLENDRONACH\GlenDronach-Logo - копия.jpg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42844" y="4777857"/>
              <a:ext cx="1467875" cy="651407"/>
            </a:xfrm>
            <a:prstGeom prst="rect">
              <a:avLst/>
            </a:prstGeom>
            <a:noFill/>
          </p:spPr>
        </p:pic>
        <p:pic>
          <p:nvPicPr>
            <p:cNvPr id="26" name="Picture 3" descr="F:\РАБОТА ВЕЛЬД-21\КОЗЛОВ БАЗА ДАННЫХ\ВИСКИ\1№ ШОТЛАНДИЯ\PENDERYN_SINGLE MALT WELSH WHISKY\Penderyn\PENDERYN LOGOS_27.09.2014-02.png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 l="26131" t="32569" r="28900" b="38659"/>
            <a:stretch>
              <a:fillRect/>
            </a:stretch>
          </p:blipFill>
          <p:spPr bwMode="auto">
            <a:xfrm>
              <a:off x="3214678" y="2390991"/>
              <a:ext cx="1196475" cy="541261"/>
            </a:xfrm>
            <a:prstGeom prst="rect">
              <a:avLst/>
            </a:prstGeom>
            <a:noFill/>
          </p:spPr>
        </p:pic>
        <p:pic>
          <p:nvPicPr>
            <p:cNvPr id="6146" name="Picture 2" descr="F:\РАБОТА ВЕЛЬД-21\КОЗЛОВ БАЗА ДАННЫХ\ВИСКИ\1№ ШОТЛАНДИЯ\Scotch.Highlands\TOMATIN\ANTIQUARY\ant - копия.jpg"/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90595" y="2960832"/>
              <a:ext cx="995455" cy="698733"/>
            </a:xfrm>
            <a:prstGeom prst="rect">
              <a:avLst/>
            </a:prstGeom>
            <a:noFill/>
          </p:spPr>
        </p:pic>
        <p:pic>
          <p:nvPicPr>
            <p:cNvPr id="6147" name="Picture 3" descr="F:\РАБОТА ВЕЛЬД-21\КОЗЛОВ БАЗА ДАННЫХ\ВИСКИ\1№ ШОТЛАНДИЯ\Scotch.Speyside\BENRIACH\benriach_logo (2).jpg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214282" y="3286124"/>
              <a:ext cx="1118721" cy="590094"/>
            </a:xfrm>
            <a:prstGeom prst="rect">
              <a:avLst/>
            </a:prstGeom>
            <a:noFill/>
          </p:spPr>
        </p:pic>
        <p:pic>
          <p:nvPicPr>
            <p:cNvPr id="6149" name="Picture 5" descr="F:\РАБОТА ВЕЛЬД-21\КОЗЛОВ БАЗА ДАННЫХ\ВИСКИ\1№ ШОТЛАНДИЯ\Scotch.Highlands\EDRADOUR\edradour_logo_1_8.png"/>
            <p:cNvPicPr>
              <a:picLocks noChangeAspect="1" noChangeArrowheads="1"/>
            </p:cNvPicPr>
            <p:nvPr/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6901"/>
            <a:stretch>
              <a:fillRect/>
            </a:stretch>
          </p:blipFill>
          <p:spPr bwMode="auto">
            <a:xfrm>
              <a:off x="244533" y="4071942"/>
              <a:ext cx="1255633" cy="550832"/>
            </a:xfrm>
            <a:prstGeom prst="rect">
              <a:avLst/>
            </a:prstGeom>
            <a:noFill/>
          </p:spPr>
        </p:pic>
        <p:pic>
          <p:nvPicPr>
            <p:cNvPr id="28" name="Picture 2" descr="F:\РАБОТА ВЕЛЬД-21\КОЗЛОВ БАЗА ДАННЫХ\ВИСКИ\3№ ВИСКИ МИРА\France\Armorik\Armorik_Logo - копия.png"/>
            <p:cNvPicPr>
              <a:picLocks noChangeAspect="1" noChangeArrowheads="1"/>
            </p:cNvPicPr>
            <p:nvPr/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14678" y="3857628"/>
              <a:ext cx="1214446" cy="696041"/>
            </a:xfrm>
            <a:prstGeom prst="rect">
              <a:avLst/>
            </a:prstGeom>
            <a:noFill/>
          </p:spPr>
        </p:pic>
        <p:pic>
          <p:nvPicPr>
            <p:cNvPr id="1026" name="Picture 2" descr="G:\РАБОТА ВЕЛЬД-21\КОЗЛОВ БАЗА ДАННЫХ\ВИСКИ\3№ ВИСКИ МИРА\Taiwan\Kavalan\ФОТКИ В УПАКОВКАХ\Новая папка\LogoGallery1.jp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5447560" y="4682324"/>
              <a:ext cx="996700" cy="751513"/>
            </a:xfrm>
            <a:prstGeom prst="rect">
              <a:avLst/>
            </a:prstGeom>
            <a:noFill/>
          </p:spPr>
        </p:pic>
        <p:pic>
          <p:nvPicPr>
            <p:cNvPr id="30" name="Picture 7" descr="C:\Users\kozlov\Downloads\Heaven Hill\Bernheim Distillery\HH Brands Corporate Images\HH_brands_logo.jpg"/>
            <p:cNvPicPr>
              <a:picLocks noChangeAspect="1" noChangeArrowheads="1"/>
            </p:cNvPicPr>
            <p:nvPr/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685" t="14162" r="12353" b="15027"/>
            <a:stretch>
              <a:fillRect/>
            </a:stretch>
          </p:blipFill>
          <p:spPr bwMode="auto">
            <a:xfrm>
              <a:off x="6929454" y="2786058"/>
              <a:ext cx="893167" cy="515288"/>
            </a:xfrm>
            <a:prstGeom prst="rect">
              <a:avLst/>
            </a:prstGeom>
            <a:noFill/>
          </p:spPr>
        </p:pic>
        <p:pic>
          <p:nvPicPr>
            <p:cNvPr id="31" name="Picture 3" descr="C:\Users\kozlov\Downloads\Heaven Hill\item_3401.png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8040565" y="2878761"/>
              <a:ext cx="800251" cy="648056"/>
            </a:xfrm>
            <a:prstGeom prst="rect">
              <a:avLst/>
            </a:prstGeom>
            <a:noFill/>
          </p:spPr>
        </p:pic>
        <p:pic>
          <p:nvPicPr>
            <p:cNvPr id="34" name="Picture 8" descr="C:\Users\kozlov\Downloads\Heaven Hill\Evan Williams Black\EWB Stacked 3 Lines with Seal - копия.png"/>
            <p:cNvPicPr>
              <a:picLocks noChangeAspect="1" noChangeArrowheads="1"/>
            </p:cNvPicPr>
            <p:nvPr/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900599" y="3567215"/>
              <a:ext cx="1060937" cy="590588"/>
            </a:xfrm>
            <a:prstGeom prst="rect">
              <a:avLst/>
            </a:prstGeom>
            <a:noFill/>
          </p:spPr>
        </p:pic>
        <p:pic>
          <p:nvPicPr>
            <p:cNvPr id="35" name="Picture 2" descr="C:\Users\kozlov\Downloads\Heaven Hill\Elijah Craig Small Batch\EC_Bourbon_Black.png"/>
            <p:cNvPicPr>
              <a:picLocks noChangeAspect="1" noChangeArrowheads="1"/>
            </p:cNvPicPr>
            <p:nvPr/>
          </p:nvPicPr>
          <p:blipFill>
            <a:blip r:embed="rId27" cstate="print"/>
            <a:srcRect/>
            <a:stretch>
              <a:fillRect/>
            </a:stretch>
          </p:blipFill>
          <p:spPr bwMode="auto">
            <a:xfrm>
              <a:off x="7993828" y="4230095"/>
              <a:ext cx="839100" cy="636618"/>
            </a:xfrm>
            <a:prstGeom prst="rect">
              <a:avLst/>
            </a:prstGeom>
            <a:noFill/>
          </p:spPr>
        </p:pic>
        <p:pic>
          <p:nvPicPr>
            <p:cNvPr id="36" name="Picture 5" descr="C:\Users\kozlov\Downloads\Heaven Hill\Rittenhouse Rye\RIttenhouse_Logo_Stacked_2C.png"/>
            <p:cNvPicPr>
              <a:picLocks noChangeAspect="1"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7715272" y="4980657"/>
              <a:ext cx="1313545" cy="448607"/>
            </a:xfrm>
            <a:prstGeom prst="rect">
              <a:avLst/>
            </a:prstGeom>
            <a:noFill/>
          </p:spPr>
        </p:pic>
        <p:pic>
          <p:nvPicPr>
            <p:cNvPr id="37" name="Picture 3" descr="C:\Users\kozlov\Downloads\Glengoyne Distillery\ДЛЯ АП 2016\RNDL_MONO_REV - копия.jpg"/>
            <p:cNvPicPr>
              <a:picLocks noChangeAspect="1" noChangeArrowheads="1"/>
            </p:cNvPicPr>
            <p:nvPr/>
          </p:nvPicPr>
          <p:blipFill>
            <a:blip r:embed="rId2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54021" y="4201195"/>
              <a:ext cx="1053996" cy="785818"/>
            </a:xfrm>
            <a:prstGeom prst="rect">
              <a:avLst/>
            </a:prstGeom>
            <a:noFill/>
          </p:spPr>
        </p:pic>
        <p:pic>
          <p:nvPicPr>
            <p:cNvPr id="38" name="Picture 2" descr="C:\Users\kozlov\Downloads\Irish whiskey\IW-Midleton-Singlepotwhiskey - копия.jpg"/>
            <p:cNvPicPr>
              <a:picLocks noChangeAspect="1" noChangeArrowheads="1"/>
            </p:cNvPicPr>
            <p:nvPr/>
          </p:nvPicPr>
          <p:blipFill>
            <a:blip r:embed="rId3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929322" y="2802149"/>
              <a:ext cx="714380" cy="707073"/>
            </a:xfrm>
            <a:prstGeom prst="rect">
              <a:avLst/>
            </a:prstGeom>
            <a:noFill/>
          </p:spPr>
        </p:pic>
        <p:pic>
          <p:nvPicPr>
            <p:cNvPr id="39" name="Picture 2" descr="C:\Users\kozlov\Downloads\redbreast - копия.jpg"/>
            <p:cNvPicPr>
              <a:picLocks noChangeAspect="1" noChangeArrowheads="1"/>
            </p:cNvPicPr>
            <p:nvPr/>
          </p:nvPicPr>
          <p:blipFill>
            <a:blip r:embed="rId3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67056" y="4920493"/>
              <a:ext cx="1101374" cy="651647"/>
            </a:xfrm>
            <a:prstGeom prst="rect">
              <a:avLst/>
            </a:prstGeom>
            <a:noFill/>
          </p:spPr>
        </p:pic>
        <p:pic>
          <p:nvPicPr>
            <p:cNvPr id="40" name="Picture 4" descr="http://universalwhiskyexperience.com/wp-content/uploads/2014/11/Green-Spot-logo-RGB-400x342.jpg"/>
            <p:cNvPicPr>
              <a:picLocks noChangeAspect="1" noChangeArrowheads="1"/>
            </p:cNvPicPr>
            <p:nvPr/>
          </p:nvPicPr>
          <p:blipFill>
            <a:blip r:embed="rId3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58016" y="3429000"/>
              <a:ext cx="977155" cy="835467"/>
            </a:xfrm>
            <a:prstGeom prst="rect">
              <a:avLst/>
            </a:prstGeom>
            <a:noFill/>
          </p:spPr>
        </p:pic>
        <p:pic>
          <p:nvPicPr>
            <p:cNvPr id="41" name="Picture 2" descr="C:\Users\kozlov\Downloads\Irish whiskey\powers2 - копия.jpg"/>
            <p:cNvPicPr>
              <a:picLocks noChangeAspect="1" noChangeArrowheads="1"/>
            </p:cNvPicPr>
            <p:nvPr/>
          </p:nvPicPr>
          <p:blipFill>
            <a:blip r:embed="rId3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884789" y="2357430"/>
              <a:ext cx="758781" cy="723761"/>
            </a:xfrm>
            <a:prstGeom prst="rect">
              <a:avLst/>
            </a:prstGeom>
            <a:noFill/>
          </p:spPr>
        </p:pic>
        <p:pic>
          <p:nvPicPr>
            <p:cNvPr id="42" name="Picture 3" descr="C:\Users\kozlov\Downloads\Irish whiskey\midleton-barry-crockett-legacy-irish-whiskey - копия.jpg"/>
            <p:cNvPicPr>
              <a:picLocks noChangeAspect="1" noChangeArrowheads="1"/>
            </p:cNvPicPr>
            <p:nvPr/>
          </p:nvPicPr>
          <p:blipFill>
            <a:blip r:embed="rId3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786446" y="2333145"/>
              <a:ext cx="1049058" cy="381475"/>
            </a:xfrm>
            <a:prstGeom prst="rect">
              <a:avLst/>
            </a:prstGeom>
            <a:noFill/>
          </p:spPr>
        </p:pic>
        <p:pic>
          <p:nvPicPr>
            <p:cNvPr id="43" name="Picture 2" descr="C:\Users\kozlov\Downloads\Yellow_Spot_Primary_with_strap_RGB2-400x234.jpg"/>
            <p:cNvPicPr>
              <a:picLocks noChangeAspect="1" noChangeArrowheads="1"/>
            </p:cNvPicPr>
            <p:nvPr/>
          </p:nvPicPr>
          <p:blipFill>
            <a:blip r:embed="rId3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905011" y="4285141"/>
              <a:ext cx="979449" cy="572619"/>
            </a:xfrm>
            <a:prstGeom prst="rect">
              <a:avLst/>
            </a:prstGeom>
            <a:noFill/>
          </p:spPr>
        </p:pic>
        <p:pic>
          <p:nvPicPr>
            <p:cNvPr id="1028" name="Picture 4" descr="H:\№1_РАБОТА ВЕЛЬД-21\КОЗЛОВ БАЗА ДАННЫХ\ВИСКИ\1№ ШОТЛАНДИЯ\Scotch.Highlands\TOMATIN\PRODUCTS\CU BOCAN\CB+Black+Logo.jpg"/>
            <p:cNvPicPr>
              <a:picLocks noChangeAspect="1" noChangeArrowheads="1"/>
            </p:cNvPicPr>
            <p:nvPr/>
          </p:nvPicPr>
          <p:blipFill>
            <a:blip r:embed="rId36" cstate="print"/>
            <a:srcRect/>
            <a:stretch>
              <a:fillRect/>
            </a:stretch>
          </p:blipFill>
          <p:spPr bwMode="auto">
            <a:xfrm>
              <a:off x="1775285" y="3693487"/>
              <a:ext cx="1071570" cy="452362"/>
            </a:xfrm>
            <a:prstGeom prst="rect">
              <a:avLst/>
            </a:prstGeom>
            <a:noFill/>
          </p:spPr>
        </p:pic>
        <p:pic>
          <p:nvPicPr>
            <p:cNvPr id="44" name="Picture 2" descr="H:\№1_РАБОТА ВЕЛЬД-21\КОЗЛОВ БАЗА ДАННЫХ\ВИСКИ\3№ ВИСКИ МИРА\Italian\PUNI\PUNI Whisky - Product Shots\Bottle+packaging\АП PUNI\PUNI Whisky - LOGO FULL sm.jpg"/>
            <p:cNvPicPr>
              <a:picLocks noChangeAspect="1" noChangeArrowheads="1"/>
            </p:cNvPicPr>
            <p:nvPr/>
          </p:nvPicPr>
          <p:blipFill>
            <a:blip r:embed="rId3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14678" y="4714884"/>
              <a:ext cx="1119251" cy="721689"/>
            </a:xfrm>
            <a:prstGeom prst="rect">
              <a:avLst/>
            </a:prstGeom>
            <a:noFill/>
          </p:spPr>
        </p:pic>
        <p:pic>
          <p:nvPicPr>
            <p:cNvPr id="56" name="Picture 2" descr="G:\№1_РАБОТА ВЕЛЬД-21\КОЗЛОВ БАЗА ДАННЫХ АССОРТИМЕНТ\№1 ВИСКИ\04№ JAPAN\TENJAKU\TENJAKU_LOGO\logo-footer.png"/>
            <p:cNvPicPr>
              <a:picLocks noChangeAspect="1" noChangeArrowheads="1"/>
            </p:cNvPicPr>
            <p:nvPr/>
          </p:nvPicPr>
          <p:blipFill>
            <a:blip r:embed="rId38" cstate="print">
              <a:lum bright="-40000"/>
            </a:blip>
            <a:srcRect/>
            <a:stretch>
              <a:fillRect/>
            </a:stretch>
          </p:blipFill>
          <p:spPr bwMode="auto">
            <a:xfrm>
              <a:off x="4483727" y="3286125"/>
              <a:ext cx="1302719" cy="1094416"/>
            </a:xfrm>
            <a:prstGeom prst="rect">
              <a:avLst/>
            </a:prstGeom>
            <a:noFill/>
          </p:spPr>
        </p:pic>
        <p:pic>
          <p:nvPicPr>
            <p:cNvPr id="8" name="Picture 2" descr="G:\№1_РАБОТА ВЕЛЬД-21\КОЗЛОВ БАЗА ДАННЫХ АССОРТИМЕНТ\№1 ВИСКИ\03№ USA\KENTUCKY\FOUR ROSES\для АП\FRB_Black_Horizontal_2018.png"/>
            <p:cNvPicPr>
              <a:picLocks noChangeAspect="1" noChangeArrowheads="1"/>
            </p:cNvPicPr>
            <p:nvPr/>
          </p:nvPicPr>
          <p:blipFill>
            <a:blip r:embed="rId39" cstate="print"/>
            <a:srcRect/>
            <a:stretch>
              <a:fillRect/>
            </a:stretch>
          </p:blipFill>
          <p:spPr bwMode="auto">
            <a:xfrm>
              <a:off x="7215206" y="2285992"/>
              <a:ext cx="1609725" cy="485775"/>
            </a:xfrm>
            <a:prstGeom prst="rect">
              <a:avLst/>
            </a:prstGeom>
            <a:noFill/>
          </p:spPr>
        </p:pic>
      </p:grpSp>
      <p:sp>
        <p:nvSpPr>
          <p:cNvPr id="52" name="Заголовок 8"/>
          <p:cNvSpPr>
            <a:spLocks noGrp="1"/>
          </p:cNvSpPr>
          <p:nvPr>
            <p:ph type="title"/>
          </p:nvPr>
        </p:nvSpPr>
        <p:spPr>
          <a:xfrm>
            <a:off x="251520" y="116540"/>
            <a:ext cx="8626666" cy="719410"/>
          </a:xfrm>
        </p:spPr>
        <p:txBody>
          <a:bodyPr anchor="ctr"/>
          <a:lstStyle/>
          <a:p>
            <a:pPr algn="ctr"/>
            <a:r>
              <a:rPr lang="ru-RU" sz="2400" dirty="0" smtClean="0">
                <a:latin typeface="Arial Black" pitchFamily="34" charset="0"/>
              </a:rPr>
              <a:t>Эксклюзивные партнеры </a:t>
            </a:r>
            <a:endParaRPr lang="ru-RU" sz="2400" dirty="0">
              <a:latin typeface="Arial Black" pitchFamily="34" charset="0"/>
            </a:endParaRPr>
          </a:p>
        </p:txBody>
      </p:sp>
      <p:pic>
        <p:nvPicPr>
          <p:cNvPr id="51" name="Picture 2" descr="G:\№1_РАБОТА ВЕЛЬД-21\КОЗЛОВ БАЗА ДАННЫХ АССОРТИМЕНТ\№1 ВИСКИ\10№ INDIA\PAUL JOHN_DISTILLERY\PAUL JOHN АП\PJ Logo - Color_ап.jpg"/>
          <p:cNvPicPr>
            <a:picLocks noChangeAspect="1" noChangeArrowheads="1"/>
          </p:cNvPicPr>
          <p:nvPr/>
        </p:nvPicPr>
        <p:blipFill>
          <a:blip r:embed="rId4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09648" y="4581160"/>
            <a:ext cx="954462" cy="806518"/>
          </a:xfrm>
          <a:prstGeom prst="rect">
            <a:avLst/>
          </a:prstGeom>
          <a:noFill/>
        </p:spPr>
      </p:pic>
      <p:pic>
        <p:nvPicPr>
          <p:cNvPr id="53" name="Picture 3" descr="G:\№1_РАБОТА ВЕЛЬД-21\КОЗЛОВ БАЗА ДАННЫХ АССОРТИМЕНТ\№1 ВИСКИ\01№ SCOTLAND\Isle of ARRAN\ARRAN DISTILLERY\LOGOS_PNG_2019\IOA_arran_primary_logo_black---копия.png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3143240" y="3214686"/>
            <a:ext cx="1117030" cy="3698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51400" y="114209"/>
            <a:ext cx="862678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Индийский виски из ГОА</a:t>
            </a:r>
          </a:p>
        </p:txBody>
      </p:sp>
      <p:pic>
        <p:nvPicPr>
          <p:cNvPr id="9" name="Picture 2" descr="G:\№1_РАБОТА ВЕЛЬД-21\КОЗЛОВ БАЗА ДАННЫХ АССОРТИМЕНТ\№1 ВИСКИ\10№ INDIA\PAUL JOHN_DISTILLERY\PAUL JOHN АП\PJ Logo - Color_ап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85766" y="127592"/>
            <a:ext cx="954462" cy="806518"/>
          </a:xfrm>
          <a:prstGeom prst="rect">
            <a:avLst/>
          </a:prstGeom>
          <a:noFill/>
        </p:spPr>
      </p:pic>
      <p:pic>
        <p:nvPicPr>
          <p:cNvPr id="10" name="Picture 2" descr="F:\РАБОТА ВЕЛЬД-21\КОЗЛОВ БАЗА ДАННЫХ\Выставки-Награды\New_product - копия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81757" y="40292"/>
            <a:ext cx="877718" cy="864120"/>
          </a:xfrm>
          <a:prstGeom prst="rect">
            <a:avLst/>
          </a:prstGeom>
          <a:noFill/>
        </p:spPr>
      </p:pic>
      <p:grpSp>
        <p:nvGrpSpPr>
          <p:cNvPr id="2" name="Группа 13"/>
          <p:cNvGrpSpPr/>
          <p:nvPr/>
        </p:nvGrpSpPr>
        <p:grpSpPr>
          <a:xfrm>
            <a:off x="255183" y="1196690"/>
            <a:ext cx="8623003" cy="2664370"/>
            <a:chOff x="255183" y="953691"/>
            <a:chExt cx="8623003" cy="2664370"/>
          </a:xfrm>
        </p:grpSpPr>
        <p:sp>
          <p:nvSpPr>
            <p:cNvPr id="15" name="TextBox 14"/>
            <p:cNvSpPr txBox="1"/>
            <p:nvPr/>
          </p:nvSpPr>
          <p:spPr>
            <a:xfrm>
              <a:off x="2051650" y="1268700"/>
              <a:ext cx="6826536" cy="2349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180975">
                <a:lnSpc>
                  <a:spcPts val="1600"/>
                </a:lnSpc>
                <a:spcBef>
                  <a:spcPts val="0"/>
                </a:spcBef>
                <a:buNone/>
              </a:pP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Пол Джон, бизнесмен.</a:t>
              </a:r>
            </a:p>
            <a:p>
              <a:pPr>
                <a:lnSpc>
                  <a:spcPts val="1600"/>
                </a:lnSpc>
                <a:spcBef>
                  <a:spcPts val="0"/>
                </a:spcBef>
                <a:buNone/>
              </a:pP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Основал компанию  «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John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Distilleries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Pvt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.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Ltd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.»  в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1992году.</a:t>
              </a:r>
            </a:p>
            <a:p>
              <a:pPr marL="0" lvl="1" indent="180975">
                <a:lnSpc>
                  <a:spcPts val="1600"/>
                </a:lnSpc>
                <a:spcBef>
                  <a:spcPts val="0"/>
                </a:spcBef>
                <a:buNone/>
              </a:pP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В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2004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владелец компании Пол Джон решил создать премиальный бренд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односолодового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виски в Индии, где основную лидирующую позицию рынка по потреблению занимают  недорогие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купажированные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виски.</a:t>
              </a:r>
            </a:p>
            <a:p>
              <a:pPr marL="0" lvl="1" indent="180975">
                <a:lnSpc>
                  <a:spcPts val="1600"/>
                </a:lnSpc>
                <a:spcBef>
                  <a:spcPts val="0"/>
                </a:spcBef>
                <a:buNone/>
              </a:pP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Индийские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купажированные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виски делают на основе мелассы, экстракта сахарного тростника. </a:t>
              </a:r>
            </a:p>
            <a:p>
              <a:pPr marL="0" lvl="1" indent="180975">
                <a:lnSpc>
                  <a:spcPts val="1600"/>
                </a:lnSpc>
                <a:spcBef>
                  <a:spcPts val="0"/>
                </a:spcBef>
                <a:buNone/>
              </a:pP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Так родился одноименный виски 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«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Paul John Indian Single Malt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», в производстве которого используется местный ячмень, выращенный у подножия Гималаев.</a:t>
              </a:r>
              <a:endPara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 marL="0" lvl="1" indent="180975">
                <a:lnSpc>
                  <a:spcPts val="1600"/>
                </a:lnSpc>
                <a:spcBef>
                  <a:spcPts val="0"/>
                </a:spcBef>
                <a:buNone/>
              </a:pPr>
              <a:endPara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 marL="0" lvl="1" indent="180975">
                <a:lnSpc>
                  <a:spcPts val="1600"/>
                </a:lnSpc>
                <a:spcBef>
                  <a:spcPts val="0"/>
                </a:spcBef>
                <a:buNone/>
              </a:pP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Потребление виски в мире</a:t>
              </a:r>
              <a:r>
                <a:rPr lang="en-US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: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Индия - 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1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,7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млрд. литров;  США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– 462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млн. литров.</a:t>
              </a:r>
            </a:p>
          </p:txBody>
        </p:sp>
        <p:pic>
          <p:nvPicPr>
            <p:cNvPr id="16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" t="11267" r="1666" b="4445"/>
            <a:stretch/>
          </p:blipFill>
          <p:spPr>
            <a:xfrm>
              <a:off x="270245" y="1268699"/>
              <a:ext cx="1584220" cy="2263175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255183" y="953691"/>
              <a:ext cx="8623003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lvl="2" algn="ctr" eaLnBrk="0" hangingPunct="0">
                <a:lnSpc>
                  <a:spcPts val="1800"/>
                </a:lnSpc>
                <a:spcBef>
                  <a:spcPts val="0"/>
                </a:spcBef>
                <a:buNone/>
              </a:pPr>
              <a:r>
                <a:rPr lang="en-US" sz="1600" b="1" dirty="0" smtClean="0">
                  <a:solidFill>
                    <a:srgbClr val="663300"/>
                  </a:solidFill>
                  <a:latin typeface="Arial Black" pitchFamily="34" charset="0"/>
                </a:rPr>
                <a:t> </a:t>
              </a:r>
              <a:r>
                <a:rPr lang="ru-RU" sz="1600" b="1" dirty="0" smtClean="0">
                  <a:solidFill>
                    <a:srgbClr val="663300"/>
                  </a:solidFill>
                  <a:latin typeface="Arial Black" pitchFamily="34" charset="0"/>
                </a:rPr>
                <a:t>«</a:t>
              </a:r>
              <a:r>
                <a:rPr lang="en-US" sz="1600" b="1" dirty="0" smtClean="0">
                  <a:solidFill>
                    <a:srgbClr val="663300"/>
                  </a:solidFill>
                  <a:latin typeface="Arial Black" pitchFamily="34" charset="0"/>
                </a:rPr>
                <a:t>Mr. Paul P John</a:t>
              </a:r>
              <a:r>
                <a:rPr lang="ru-RU" sz="1600" b="1" dirty="0" smtClean="0">
                  <a:solidFill>
                    <a:srgbClr val="663300"/>
                  </a:solidFill>
                  <a:latin typeface="Arial Black" pitchFamily="34" charset="0"/>
                </a:rPr>
                <a:t> - Основатель  </a:t>
              </a:r>
              <a:r>
                <a:rPr lang="en-US" sz="1600" b="1" dirty="0" smtClean="0">
                  <a:solidFill>
                    <a:srgbClr val="663300"/>
                  </a:solidFill>
                  <a:latin typeface="Arial Black" pitchFamily="34" charset="0"/>
                </a:rPr>
                <a:t>John Distilleries</a:t>
              </a:r>
              <a:r>
                <a:rPr lang="ru-RU" sz="1600" b="1" dirty="0" smtClean="0">
                  <a:solidFill>
                    <a:srgbClr val="663300"/>
                  </a:solidFill>
                  <a:latin typeface="Arial Black" pitchFamily="34" charset="0"/>
                </a:rPr>
                <a:t>»</a:t>
              </a:r>
              <a:endParaRPr lang="en-US" sz="1600" b="1" dirty="0">
                <a:solidFill>
                  <a:srgbClr val="663300"/>
                </a:solidFill>
                <a:latin typeface="Arial Black" pitchFamily="34" charset="0"/>
              </a:endParaRPr>
            </a:p>
          </p:txBody>
        </p:sp>
      </p:grpSp>
      <p:grpSp>
        <p:nvGrpSpPr>
          <p:cNvPr id="3" name="Группа 31"/>
          <p:cNvGrpSpPr/>
          <p:nvPr/>
        </p:nvGrpSpPr>
        <p:grpSpPr>
          <a:xfrm>
            <a:off x="269503" y="3944683"/>
            <a:ext cx="8608699" cy="2594344"/>
            <a:chOff x="269503" y="3859619"/>
            <a:chExt cx="8608699" cy="25943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l="8610" r="5279"/>
            <a:stretch/>
          </p:blipFill>
          <p:spPr>
            <a:xfrm>
              <a:off x="3223945" y="3898633"/>
              <a:ext cx="3495266" cy="2546317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</p:spPr>
        </p:pic>
        <p:pic>
          <p:nvPicPr>
            <p:cNvPr id="26" name="Picture 3" descr="Home Page Slide.jpg"/>
            <p:cNvPicPr>
              <a:picLocks noChangeAspect="1"/>
            </p:cNvPicPr>
            <p:nvPr/>
          </p:nvPicPr>
          <p:blipFill>
            <a:blip r:embed="rId6" cstate="print"/>
            <a:srcRect l="7805" r="39060"/>
            <a:stretch>
              <a:fillRect/>
            </a:stretch>
          </p:blipFill>
          <p:spPr>
            <a:xfrm>
              <a:off x="6965286" y="3859619"/>
              <a:ext cx="1912916" cy="2594344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</p:spPr>
        </p:pic>
        <p:grpSp>
          <p:nvGrpSpPr>
            <p:cNvPr id="4" name="Группа 30"/>
            <p:cNvGrpSpPr/>
            <p:nvPr/>
          </p:nvGrpSpPr>
          <p:grpSpPr>
            <a:xfrm>
              <a:off x="269503" y="3888880"/>
              <a:ext cx="2717384" cy="2564586"/>
              <a:chOff x="269503" y="3888880"/>
              <a:chExt cx="2717384" cy="2564586"/>
            </a:xfrm>
          </p:grpSpPr>
          <p:pic>
            <p:nvPicPr>
              <p:cNvPr id="24" name="Picture 2" descr="C:\Users\arv\Desktop\India Map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 bwMode="auto">
              <a:xfrm>
                <a:off x="269503" y="3888880"/>
                <a:ext cx="2717384" cy="2564586"/>
              </a:xfrm>
              <a:prstGeom prst="roundRect">
                <a:avLst/>
              </a:prstGeom>
              <a:noFill/>
              <a:ln w="19050">
                <a:solidFill>
                  <a:srgbClr val="663300"/>
                </a:solidFill>
              </a:ln>
            </p:spPr>
          </p:pic>
          <p:pic>
            <p:nvPicPr>
              <p:cNvPr id="25" name="Picture 5" descr="C:\Users\arv\Desktop\red-pin-hi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987302" y="5640235"/>
                <a:ext cx="443041" cy="32216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8" name="Picture 2" descr="G:\№1_РАБОТА ВЕЛЬД-21\КОЗЛОВ БАЗА ДАННЫХ АССОРТИМЕНТ\№1 ВИСКИ\10№ INDIA\PAUL JOHN_DISTILLERY\PAUL JOHN АП\PJ Logo - Color_ап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4204" y="4874042"/>
                <a:ext cx="698804" cy="590488"/>
              </a:xfrm>
              <a:prstGeom prst="rect">
                <a:avLst/>
              </a:prstGeom>
              <a:noFill/>
            </p:spPr>
          </p:pic>
          <p:sp>
            <p:nvSpPr>
              <p:cNvPr id="29" name="Прямоугольник 28"/>
              <p:cNvSpPr/>
              <p:nvPr/>
            </p:nvSpPr>
            <p:spPr>
              <a:xfrm>
                <a:off x="808635" y="5432531"/>
                <a:ext cx="576080" cy="22480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ts val="1000"/>
                  </a:lnSpc>
                  <a:buNone/>
                </a:pPr>
                <a:r>
                  <a:rPr lang="ru-RU" sz="1100" kern="0" dirty="0" smtClean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 Black" pitchFamily="34" charset="0"/>
                    <a:cs typeface="ＭＳ Ｐゴシック" charset="-128"/>
                  </a:rPr>
                  <a:t>ГОА</a:t>
                </a:r>
                <a:endParaRPr lang="ru-RU" sz="1100" dirty="0">
                  <a:solidFill>
                    <a:schemeClr val="tx2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3" name="Прямоугольник 32"/>
          <p:cNvSpPr/>
          <p:nvPr/>
        </p:nvSpPr>
        <p:spPr>
          <a:xfrm>
            <a:off x="244549" y="873525"/>
            <a:ext cx="8633637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2" algn="ctr" eaLnBrk="0" hangingPunct="0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8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 Black" pitchFamily="34" charset="0"/>
              </a:rPr>
              <a:t>«</a:t>
            </a:r>
            <a:r>
              <a:rPr lang="en-US" sz="18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 Black" pitchFamily="34" charset="0"/>
              </a:rPr>
              <a:t>Paul John Indian Single Malt</a:t>
            </a:r>
            <a:r>
              <a:rPr lang="ru-RU" sz="18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 Black" pitchFamily="34" charset="0"/>
              </a:rPr>
              <a:t>» </a:t>
            </a:r>
          </a:p>
        </p:txBody>
      </p:sp>
    </p:spTree>
    <p:extLst>
      <p:ext uri="{BB962C8B-B14F-4D97-AF65-F5344CB8AC3E}">
        <p14:creationId xmlns="" xmlns:p14="http://schemas.microsoft.com/office/powerpoint/2010/main" val="125584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549" y="836640"/>
            <a:ext cx="86336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 eaLnBrk="0" hangingPunc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rgbClr val="663300"/>
                </a:solidFill>
                <a:latin typeface="Arial Black" pitchFamily="34" charset="0"/>
              </a:rPr>
              <a:t>  </a:t>
            </a: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</a:rPr>
              <a:t>«</a:t>
            </a:r>
            <a:r>
              <a:rPr lang="ru-RU" sz="1600" kern="0" dirty="0" err="1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Шестирядный</a:t>
            </a:r>
            <a:r>
              <a:rPr lang="ru-RU" sz="16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 ячмень»</a:t>
            </a:r>
            <a:endParaRPr lang="en-US" sz="1600" kern="0" dirty="0">
              <a:solidFill>
                <a:srgbClr val="663300"/>
              </a:solidFill>
              <a:latin typeface="Arial Black" pitchFamily="34" charset="0"/>
              <a:cs typeface="ＭＳ Ｐゴシック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390" y="1196690"/>
            <a:ext cx="1254006" cy="1750947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sp>
        <p:nvSpPr>
          <p:cNvPr id="9" name="Прямоугольник 8"/>
          <p:cNvSpPr/>
          <p:nvPr/>
        </p:nvSpPr>
        <p:spPr>
          <a:xfrm>
            <a:off x="1547580" y="1124680"/>
            <a:ext cx="7489040" cy="17877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indent="180975" algn="just">
              <a:lnSpc>
                <a:spcPts val="11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Есть два вида ячменя, пригодных для производства виски: 2-хрядный и 6-тирядный, в зависимости от расположения зерен.</a:t>
            </a:r>
          </a:p>
          <a:p>
            <a:pPr indent="180975" algn="just">
              <a:lnSpc>
                <a:spcPts val="11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На производстве виски 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Paul John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используют 6-тирядный. В нем больше протеинов и меньше углеводов.</a:t>
            </a:r>
          </a:p>
          <a:p>
            <a:pPr indent="180975" algn="just">
              <a:lnSpc>
                <a:spcPts val="11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 производстве используется местный сорт, выращенный у подножия Гималаев.  Благодаря высо</a:t>
            </a:r>
            <a:r>
              <a:rPr lang="ru-RU" sz="1300" dirty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к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ому содержанию протеинов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и клетчатки данный сорт ячменя дает в итоге более плотный и насыщенный по аромату спирт, в котором будут преобладать фруктовые и яркие цветочные тона.</a:t>
            </a:r>
          </a:p>
          <a:p>
            <a:pPr indent="180975" algn="just">
              <a:lnSpc>
                <a:spcPts val="11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Насыщенный спирт вкупе с </a:t>
            </a:r>
            <a:r>
              <a:rPr lang="ru-RU" sz="1300" dirty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б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ыстрым процессом созревания в жарких клима</a:t>
            </a:r>
            <a:r>
              <a:rPr lang="ru-RU" sz="1300" dirty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т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ических условиях Гоа дает характерную маслянистость и сливочный, насыщенный характер виски 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Paul John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. Виски более концентрированный, с интенсивным ароматом;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бутиллируется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при крепости не ниже 46% и не подвергается холодной фильтрации.</a:t>
            </a:r>
            <a:endParaRPr lang="ru-RU" sz="1300" dirty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51400" y="114209"/>
            <a:ext cx="862678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Индийский виски из ГОА</a:t>
            </a:r>
          </a:p>
        </p:txBody>
      </p:sp>
      <p:pic>
        <p:nvPicPr>
          <p:cNvPr id="13" name="Picture 2" descr="G:\№1_РАБОТА ВЕЛЬД-21\КОЗЛОВ БАЗА ДАННЫХ АССОРТИМЕНТ\№1 ВИСКИ\10№ INDIA\PAUL JOHN_DISTILLERY\PAUL JOHN АП\PJ Logo - Color_ап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85766" y="127592"/>
            <a:ext cx="954462" cy="806518"/>
          </a:xfrm>
          <a:prstGeom prst="rect">
            <a:avLst/>
          </a:prstGeom>
          <a:noFill/>
        </p:spPr>
      </p:pic>
      <p:pic>
        <p:nvPicPr>
          <p:cNvPr id="14" name="Picture 2" descr="F:\РАБОТА ВЕЛЬД-21\КОЗЛОВ БАЗА ДАННЫХ\Выставки-Награды\New_product - копия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81757" y="40292"/>
            <a:ext cx="877718" cy="864120"/>
          </a:xfrm>
          <a:prstGeom prst="rect">
            <a:avLst/>
          </a:prstGeom>
          <a:noFill/>
        </p:spPr>
      </p:pic>
      <p:pic>
        <p:nvPicPr>
          <p:cNvPr id="8" name="Picture 3" descr="C:\Users\arv\Desktop\122210451.jpg"/>
          <p:cNvPicPr>
            <a:picLocks noChangeAspect="1" noChangeArrowheads="1"/>
          </p:cNvPicPr>
          <p:nvPr/>
        </p:nvPicPr>
        <p:blipFill>
          <a:blip r:embed="rId5" cstate="print"/>
          <a:srcRect l="30770" r="24230"/>
          <a:stretch>
            <a:fillRect/>
          </a:stretch>
        </p:blipFill>
        <p:spPr bwMode="auto">
          <a:xfrm>
            <a:off x="7596420" y="2996940"/>
            <a:ext cx="1369296" cy="1711620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sp>
        <p:nvSpPr>
          <p:cNvPr id="11" name="Прямоугольник 10"/>
          <p:cNvSpPr/>
          <p:nvPr/>
        </p:nvSpPr>
        <p:spPr>
          <a:xfrm>
            <a:off x="107380" y="3167953"/>
            <a:ext cx="7417030" cy="1413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469900" algn="just" eaLnBrk="0" hangingPunct="0">
              <a:lnSpc>
                <a:spcPts val="12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Для производства виски используются 100% местные источники; </a:t>
            </a:r>
            <a:endParaRPr lang="en-US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marL="0" lvl="1" indent="-469900" algn="just" eaLnBrk="0" hangingPunct="0">
              <a:lnSpc>
                <a:spcPts val="13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Гоа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издавна известен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чи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тотой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природных водных источников;</a:t>
            </a:r>
          </a:p>
          <a:p>
            <a:pPr marL="0" lvl="1" indent="-469900" algn="just" eaLnBrk="0" hangingPunct="0">
              <a:lnSpc>
                <a:spcPts val="13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Вода подвергается деминерализации перед использованием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0" lvl="1" indent="180975" algn="just" eaLnBrk="0" hangingPunct="0">
              <a:lnSpc>
                <a:spcPts val="1300"/>
              </a:lnSpc>
              <a:spcBef>
                <a:spcPts val="0"/>
              </a:spcBef>
              <a:buNone/>
            </a:pP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Гоа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был выбран для строительства винокурни не только из-за своего уникального микро-климата и чистых водных источников, но и из-за особого чувства, которое питает глава компании к этому месту, восхищаясь красотой пляжей и особой атмосферой.</a:t>
            </a:r>
          </a:p>
          <a:p>
            <a:pPr marL="0" lvl="1" indent="180975" algn="just" eaLnBrk="0" hangingPunct="0">
              <a:lnSpc>
                <a:spcPts val="13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По мнению владельца компании, Гоа – это идеальное место для производства качественных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односолодовых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виски, впитавших в себя красоту и уникальность местности.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1399" y="2852920"/>
            <a:ext cx="86374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indent="-469900" algn="ctr" eaLnBrk="0" hangingPunct="0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</a:rPr>
              <a:t>«</a:t>
            </a:r>
            <a:r>
              <a:rPr lang="ru-RU" sz="1600" b="1" dirty="0" err="1" smtClean="0">
                <a:solidFill>
                  <a:srgbClr val="663300"/>
                </a:solidFill>
                <a:latin typeface="Arial Black" pitchFamily="34" charset="0"/>
              </a:rPr>
              <a:t>Гоа</a:t>
            </a: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</a:rPr>
              <a:t> и вода»</a:t>
            </a:r>
            <a:endParaRPr lang="en-US" sz="1600" b="1" dirty="0" smtClean="0">
              <a:solidFill>
                <a:srgbClr val="663300"/>
              </a:solidFill>
              <a:latin typeface="Arial Black" pitchFamily="34" charset="0"/>
            </a:endParaRPr>
          </a:p>
        </p:txBody>
      </p:sp>
      <p:pic>
        <p:nvPicPr>
          <p:cNvPr id="16" name="Picture 3" descr="C:\Users\arv\Desktop\Peat-Stack_in_Ness,_Outer_Hebrides,_Scotland.jpg"/>
          <p:cNvPicPr>
            <a:picLocks noChangeAspect="1" noChangeArrowheads="1"/>
          </p:cNvPicPr>
          <p:nvPr/>
        </p:nvPicPr>
        <p:blipFill>
          <a:blip r:embed="rId6" cstate="print"/>
          <a:srcRect l="10197" t="10145" r="49837" b="2899"/>
          <a:stretch>
            <a:fillRect/>
          </a:stretch>
        </p:blipFill>
        <p:spPr bwMode="auto">
          <a:xfrm>
            <a:off x="251400" y="4869200"/>
            <a:ext cx="1375010" cy="1718763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251400" y="4551682"/>
            <a:ext cx="86267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indent="-469900" algn="ctr" eaLnBrk="0" hangingPunct="0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</a:rPr>
              <a:t>«Торф»</a:t>
            </a:r>
            <a:endParaRPr lang="en-US" sz="1600" b="1" dirty="0" smtClean="0">
              <a:solidFill>
                <a:srgbClr val="663300"/>
              </a:solidFill>
              <a:latin typeface="Arial Black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63610" y="6381410"/>
            <a:ext cx="7128990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Примеры для сравнения: </a:t>
            </a:r>
            <a:r>
              <a:rPr lang="nn-NO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Ardbeg</a:t>
            </a:r>
            <a:r>
              <a:rPr lang="nn-NO" sz="1300" dirty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: 40-50 </a:t>
            </a:r>
            <a:r>
              <a:rPr lang="nn-NO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ppm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; </a:t>
            </a:r>
            <a:r>
              <a:rPr lang="nn-NO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Laphroaig</a:t>
            </a:r>
            <a:r>
              <a:rPr lang="nn-NO" sz="1300" dirty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: 40-50 </a:t>
            </a:r>
            <a:r>
              <a:rPr lang="nn-NO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ppm.</a:t>
            </a:r>
            <a:endParaRPr lang="en-US" sz="1300" dirty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9" name="Таблица 18"/>
          <p:cNvGraphicFramePr>
            <a:graphicFrameLocks noGrp="1"/>
          </p:cNvGraphicFramePr>
          <p:nvPr/>
        </p:nvGraphicFramePr>
        <p:xfrm>
          <a:off x="1835620" y="5338950"/>
          <a:ext cx="7056980" cy="8993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7546"/>
                <a:gridCol w="3437572"/>
                <a:gridCol w="1431862"/>
              </a:tblGrid>
              <a:tr h="3202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«</a:t>
                      </a:r>
                      <a:r>
                        <a:rPr lang="en-US" sz="1300" b="0" dirty="0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EDITED</a:t>
                      </a:r>
                      <a:r>
                        <a:rPr lang="ru-RU" sz="1300" b="0" dirty="0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»</a:t>
                      </a:r>
                      <a:r>
                        <a:rPr lang="en-US" sz="1300" b="0" dirty="0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ru-RU" sz="1300" b="0" dirty="0" smtClean="0">
                        <a:ln>
                          <a:solidFill>
                            <a:srgbClr val="663300"/>
                          </a:solidFill>
                        </a:ln>
                        <a:solidFill>
                          <a:srgbClr val="6633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baseline="0" dirty="0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300" b="0" baseline="0" dirty="0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Mix </a:t>
                      </a:r>
                      <a:r>
                        <a:rPr lang="ru-RU" sz="1300" b="0" dirty="0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торфа о.</a:t>
                      </a:r>
                      <a:r>
                        <a:rPr lang="en-US" sz="1300" b="0" dirty="0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ru-RU" sz="1300" b="0" dirty="0" err="1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Айла</a:t>
                      </a:r>
                      <a:r>
                        <a:rPr lang="en-US" sz="1300" b="0" dirty="0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 &amp; </a:t>
                      </a:r>
                      <a:r>
                        <a:rPr lang="ru-RU" sz="1300" b="0" dirty="0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Абердина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10-15 </a:t>
                      </a:r>
                      <a:r>
                        <a:rPr lang="en-US" sz="1300" b="0" dirty="0" err="1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ppm</a:t>
                      </a:r>
                      <a:endParaRPr lang="ru-RU" sz="1300" b="0" dirty="0">
                        <a:ln>
                          <a:solidFill>
                            <a:srgbClr val="663300"/>
                          </a:solidFill>
                        </a:ln>
                        <a:solidFill>
                          <a:srgbClr val="6633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«</a:t>
                      </a:r>
                      <a:r>
                        <a:rPr lang="en-US" sz="1300" b="0" dirty="0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BOLD</a:t>
                      </a:r>
                      <a:r>
                        <a:rPr lang="ru-RU" sz="1300" b="0" dirty="0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»</a:t>
                      </a:r>
                      <a:r>
                        <a:rPr lang="en-US" sz="1300" b="0" dirty="0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ru-RU" sz="1300" b="0" dirty="0" smtClean="0">
                        <a:ln>
                          <a:solidFill>
                            <a:srgbClr val="663300"/>
                          </a:solidFill>
                        </a:ln>
                        <a:solidFill>
                          <a:srgbClr val="6633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Торф о. </a:t>
                      </a:r>
                      <a:r>
                        <a:rPr lang="ru-RU" sz="1300" b="0" dirty="0" err="1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Айла</a:t>
                      </a:r>
                      <a:r>
                        <a:rPr lang="ru-RU" sz="1300" b="0" dirty="0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ru-RU" sz="1300" b="0" dirty="0">
                        <a:ln>
                          <a:solidFill>
                            <a:srgbClr val="663300"/>
                          </a:solidFill>
                        </a:ln>
                        <a:solidFill>
                          <a:srgbClr val="6633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30-35 </a:t>
                      </a:r>
                      <a:r>
                        <a:rPr lang="en-US" sz="1300" b="0" dirty="0" err="1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ppm</a:t>
                      </a:r>
                      <a:endParaRPr lang="ru-RU" sz="1300" b="0" dirty="0">
                        <a:ln>
                          <a:solidFill>
                            <a:srgbClr val="663300"/>
                          </a:solidFill>
                        </a:ln>
                        <a:solidFill>
                          <a:srgbClr val="6633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PEATED SELECT CASK </a:t>
                      </a:r>
                      <a:endParaRPr lang="ru-RU" sz="1300" b="0" dirty="0" smtClean="0">
                        <a:ln>
                          <a:solidFill>
                            <a:srgbClr val="663300"/>
                          </a:solidFill>
                        </a:ln>
                        <a:solidFill>
                          <a:srgbClr val="6633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Торф Абердина</a:t>
                      </a:r>
                      <a:endParaRPr lang="ru-RU" sz="1300" b="0" dirty="0">
                        <a:ln>
                          <a:solidFill>
                            <a:srgbClr val="663300"/>
                          </a:solidFill>
                        </a:ln>
                        <a:solidFill>
                          <a:srgbClr val="6633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35-40 </a:t>
                      </a:r>
                      <a:r>
                        <a:rPr lang="en-US" sz="1300" b="0" dirty="0" err="1" smtClean="0">
                          <a:ln>
                            <a:solidFill>
                              <a:srgbClr val="663300"/>
                            </a:solidFill>
                          </a:ln>
                          <a:solidFill>
                            <a:srgbClr val="663300"/>
                          </a:solidFill>
                          <a:latin typeface="Arial" pitchFamily="34" charset="0"/>
                          <a:cs typeface="Arial" pitchFamily="34" charset="0"/>
                        </a:rPr>
                        <a:t>ppm</a:t>
                      </a:r>
                      <a:endParaRPr lang="ru-RU" sz="1300" b="0" dirty="0">
                        <a:ln>
                          <a:solidFill>
                            <a:srgbClr val="663300"/>
                          </a:solidFill>
                        </a:ln>
                        <a:solidFill>
                          <a:srgbClr val="6633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763610" y="4797190"/>
            <a:ext cx="7128990" cy="425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3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Закупается в Абердине и на острове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Айла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1300" dirty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ts val="13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 коллекции всего три торфяных версии:</a:t>
            </a:r>
          </a:p>
        </p:txBody>
      </p:sp>
    </p:spTree>
    <p:extLst>
      <p:ext uri="{BB962C8B-B14F-4D97-AF65-F5344CB8AC3E}">
        <p14:creationId xmlns="" xmlns:p14="http://schemas.microsoft.com/office/powerpoint/2010/main" val="280919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4148" y="836640"/>
            <a:ext cx="8624038" cy="37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ts val="1800"/>
              </a:lnSpc>
              <a:spcBef>
                <a:spcPct val="0"/>
              </a:spcBef>
              <a:buClrTx/>
              <a:buNone/>
              <a:defRPr/>
            </a:pPr>
            <a:r>
              <a:rPr lang="en-US" sz="16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         Michael </a:t>
            </a:r>
            <a:r>
              <a:rPr lang="en-US" sz="1600" kern="0" dirty="0" err="1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D'Souza</a:t>
            </a:r>
            <a:r>
              <a:rPr lang="ru-RU" sz="16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 </a:t>
            </a:r>
            <a:r>
              <a:rPr lang="en-US" sz="16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- Master Distiller</a:t>
            </a:r>
            <a:endParaRPr lang="en-US" sz="1600" kern="0" dirty="0">
              <a:solidFill>
                <a:srgbClr val="663300"/>
              </a:solidFill>
              <a:latin typeface="Arial Black" pitchFamily="34" charset="0"/>
              <a:cs typeface="ＭＳ Ｐゴシック" charset="-128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51400" y="114209"/>
            <a:ext cx="862678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Индийский виски из ГОА</a:t>
            </a:r>
          </a:p>
        </p:txBody>
      </p:sp>
      <p:pic>
        <p:nvPicPr>
          <p:cNvPr id="15" name="Picture 2" descr="G:\№1_РАБОТА ВЕЛЬД-21\КОЗЛОВ БАЗА ДАННЫХ АССОРТИМЕНТ\№1 ВИСКИ\10№ INDIA\PAUL JOHN_DISTILLERY\PAUL JOHN АП\PJ Logo - Color_ап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85766" y="127592"/>
            <a:ext cx="954462" cy="806518"/>
          </a:xfrm>
          <a:prstGeom prst="rect">
            <a:avLst/>
          </a:prstGeom>
          <a:noFill/>
        </p:spPr>
      </p:pic>
      <p:pic>
        <p:nvPicPr>
          <p:cNvPr id="17" name="Picture 2" descr="F:\РАБОТА ВЕЛЬД-21\КОЗЛОВ БАЗА ДАННЫХ\Выставки-Награды\New_product - копия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81757" y="40292"/>
            <a:ext cx="877718" cy="864120"/>
          </a:xfrm>
          <a:prstGeom prst="rect">
            <a:avLst/>
          </a:prstGeom>
          <a:noFill/>
        </p:spPr>
      </p:pic>
      <p:grpSp>
        <p:nvGrpSpPr>
          <p:cNvPr id="2" name="Группа 18"/>
          <p:cNvGrpSpPr/>
          <p:nvPr/>
        </p:nvGrpSpPr>
        <p:grpSpPr>
          <a:xfrm>
            <a:off x="199136" y="1196690"/>
            <a:ext cx="8740838" cy="2592360"/>
            <a:chOff x="199136" y="1124680"/>
            <a:chExt cx="8740838" cy="2592360"/>
          </a:xfrm>
        </p:grpSpPr>
        <p:sp>
          <p:nvSpPr>
            <p:cNvPr id="13" name="TextBox 12"/>
            <p:cNvSpPr txBox="1"/>
            <p:nvPr/>
          </p:nvSpPr>
          <p:spPr>
            <a:xfrm>
              <a:off x="2041017" y="1484730"/>
              <a:ext cx="4968690" cy="18876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80975" algn="just"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altLang="ja-JP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Майкл Д</a:t>
              </a:r>
              <a:r>
                <a:rPr lang="en-US" altLang="ja-JP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’C</a:t>
              </a:r>
              <a:r>
                <a:rPr lang="ru-RU" altLang="ja-JP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уза 23 года проработал на компанию</a:t>
              </a:r>
              <a:r>
                <a:rPr lang="en-US" altLang="ja-JP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ja-JP" sz="1300" dirty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John </a:t>
              </a:r>
              <a:r>
                <a:rPr lang="en-US" altLang="ja-JP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Distilleries Ltd.</a:t>
              </a:r>
              <a:endParaRPr lang="ru-RU" altLang="ja-JP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 indent="180975" algn="just"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altLang="ja-JP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В</a:t>
              </a:r>
              <a:r>
                <a:rPr lang="en-US" altLang="ja-JP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2004</a:t>
              </a:r>
              <a:r>
                <a:rPr lang="ru-RU" altLang="ja-JP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г. был назначен Мастером винокурни, этот год можно считать рождением </a:t>
              </a:r>
              <a:r>
                <a:rPr lang="ru-RU" altLang="ja-JP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односолодового</a:t>
              </a:r>
              <a:r>
                <a:rPr lang="ru-RU" altLang="ja-JP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виски </a:t>
              </a:r>
              <a:r>
                <a:rPr lang="en-US" altLang="ja-JP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Paul </a:t>
              </a:r>
              <a:r>
                <a:rPr lang="en-US" altLang="ja-JP" sz="1300" dirty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John Indian Single Malt </a:t>
              </a:r>
              <a:r>
                <a:rPr lang="en-US" altLang="ja-JP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Whisky</a:t>
              </a:r>
              <a:r>
                <a:rPr lang="ru-RU" altLang="ja-JP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  <a:p>
              <a:pPr indent="180975" algn="just"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altLang="ja-JP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Под его руководством на винокурне было установлено новое оборудование, отвечающее высокому стандарту качества, который был поставлен перед командой.</a:t>
              </a:r>
            </a:p>
            <a:p>
              <a:pPr indent="180975" algn="just"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altLang="ja-JP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В 2017 году завоевал титул </a:t>
              </a:r>
              <a:r>
                <a:rPr lang="ru-RU" altLang="ja-JP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«</a:t>
              </a:r>
              <a:r>
                <a:rPr lang="en-US" altLang="ja-JP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Master Distiller of the Year 2017</a:t>
              </a:r>
              <a:r>
                <a:rPr lang="ru-RU" altLang="ja-JP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»</a:t>
              </a:r>
              <a:r>
                <a:rPr lang="en-US" altLang="ja-JP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altLang="ja-JP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по мнению </a:t>
              </a:r>
              <a:r>
                <a:rPr lang="en-US" altLang="ja-JP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Icons Of Whisky, India Chapter.</a:t>
              </a:r>
              <a:endParaRPr lang="ru-RU" altLang="ja-JP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Группа 10"/>
            <p:cNvGrpSpPr/>
            <p:nvPr/>
          </p:nvGrpSpPr>
          <p:grpSpPr>
            <a:xfrm>
              <a:off x="199136" y="1196691"/>
              <a:ext cx="8740838" cy="2164658"/>
              <a:chOff x="199136" y="1328597"/>
              <a:chExt cx="8740838" cy="2164658"/>
            </a:xfrm>
          </p:grpSpPr>
          <p:pic>
            <p:nvPicPr>
              <p:cNvPr id="6" name="Picture 2" descr="C:\Users\arv\Downloads\KC-JP-161-Edit-3.jpg"/>
              <p:cNvPicPr>
                <a:picLocks noChangeAspect="1" noChangeArrowheads="1"/>
              </p:cNvPicPr>
              <p:nvPr/>
            </p:nvPicPr>
            <p:blipFill>
              <a:blip r:embed="rId4" cstate="screen"/>
              <a:srcRect t="11426" b="2876"/>
              <a:stretch>
                <a:fillRect/>
              </a:stretch>
            </p:blipFill>
            <p:spPr bwMode="auto">
              <a:xfrm>
                <a:off x="199136" y="1329234"/>
                <a:ext cx="1727729" cy="2159662"/>
              </a:xfrm>
              <a:prstGeom prst="roundRect">
                <a:avLst/>
              </a:prstGeom>
              <a:noFill/>
              <a:ln w="19050">
                <a:solidFill>
                  <a:srgbClr val="663300"/>
                </a:solidFill>
              </a:ln>
            </p:spPr>
          </p:pic>
          <p:pic>
            <p:nvPicPr>
              <p:cNvPr id="13316" name="Picture 4" descr="https://pauljohnwhisky.com/storage/app/uploads/public/5a7/2f5/cac/5a72f5cacf897198491099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087027" y="1328597"/>
                <a:ext cx="1852947" cy="2164658"/>
              </a:xfrm>
              <a:prstGeom prst="roundRect">
                <a:avLst/>
              </a:prstGeom>
              <a:noFill/>
              <a:ln w="19050">
                <a:solidFill>
                  <a:srgbClr val="663300"/>
                </a:solidFill>
              </a:ln>
            </p:spPr>
          </p:pic>
        </p:grpSp>
        <p:pic>
          <p:nvPicPr>
            <p:cNvPr id="13314" name="Picture 2" descr="https://pauljohnwhisky.com/storage/app/uploads/public/5a7/2f5/488/5a72f5488c56a724432731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9962" y="2726359"/>
              <a:ext cx="1138228" cy="990681"/>
            </a:xfrm>
            <a:prstGeom prst="rect">
              <a:avLst/>
            </a:prstGeom>
            <a:noFill/>
          </p:spPr>
        </p:pic>
        <p:sp>
          <p:nvSpPr>
            <p:cNvPr id="18" name="Прямоугольник 17"/>
            <p:cNvSpPr/>
            <p:nvPr/>
          </p:nvSpPr>
          <p:spPr>
            <a:xfrm>
              <a:off x="2915770" y="1124680"/>
              <a:ext cx="3412138" cy="2718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altLang="ja-JP" sz="1600" b="1" dirty="0" smtClean="0">
                  <a:solidFill>
                    <a:srgbClr val="663300"/>
                  </a:solidFill>
                  <a:latin typeface="Arial Black" pitchFamily="34" charset="0"/>
                </a:rPr>
                <a:t>«Мастер винокурни»</a:t>
              </a:r>
              <a:endParaRPr lang="en-US" altLang="ja-JP" sz="1600" b="1" dirty="0" smtClean="0">
                <a:solidFill>
                  <a:srgbClr val="663300"/>
                </a:solidFill>
                <a:latin typeface="Arial Black" pitchFamily="34" charset="0"/>
              </a:endParaRPr>
            </a:p>
          </p:txBody>
        </p:sp>
      </p:grpSp>
      <p:grpSp>
        <p:nvGrpSpPr>
          <p:cNvPr id="4" name="Группа 22"/>
          <p:cNvGrpSpPr/>
          <p:nvPr/>
        </p:nvGrpSpPr>
        <p:grpSpPr>
          <a:xfrm>
            <a:off x="171789" y="3501010"/>
            <a:ext cx="8803454" cy="3057563"/>
            <a:chOff x="171789" y="3501010"/>
            <a:chExt cx="8803454" cy="3057563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251400" y="3839794"/>
              <a:ext cx="8641200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80975" algn="just">
                <a:lnSpc>
                  <a:spcPts val="1500"/>
                </a:lnSpc>
                <a:spcBef>
                  <a:spcPts val="0"/>
                </a:spcBef>
                <a:buNone/>
              </a:pP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Медные </a:t>
              </a:r>
              <a:r>
                <a:rPr lang="ru-RU" sz="1300" dirty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перегонные кубы были произведены в Индии (</a:t>
              </a:r>
              <a:r>
                <a:rPr lang="ru-RU" sz="1300" dirty="0" err="1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Гуджарат</a:t>
              </a:r>
              <a:r>
                <a:rPr lang="ru-RU" sz="1300" dirty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); специальный дизайн с удлиненными «лебедиными шеями» позволяет получать более легкий и фруктовый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спирт.</a:t>
              </a:r>
            </a:p>
            <a:p>
              <a:pPr indent="180975" algn="just">
                <a:lnSpc>
                  <a:spcPts val="1500"/>
                </a:lnSpc>
                <a:spcBef>
                  <a:spcPts val="0"/>
                </a:spcBef>
                <a:buNone/>
              </a:pP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На </a:t>
              </a:r>
              <a:r>
                <a:rPr lang="ru-RU" sz="1300" dirty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винокурне установлено всего два перегонных куба, один объемом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12000л., </a:t>
              </a:r>
              <a:r>
                <a:rPr lang="ru-RU" sz="1300" dirty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второй –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6000L</a:t>
              </a:r>
              <a:r>
                <a:rPr lang="ru-RU" sz="1300" dirty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, для подогрева которых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используют пар.</a:t>
              </a:r>
              <a:endParaRPr lang="ru-RU" sz="1300" dirty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55181" y="3501010"/>
              <a:ext cx="86442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 indent="-469900" algn="ctr" eaLnBrk="0" hangingPunct="0">
                <a:lnSpc>
                  <a:spcPts val="1800"/>
                </a:lnSpc>
                <a:spcBef>
                  <a:spcPts val="0"/>
                </a:spcBef>
                <a:buNone/>
              </a:pPr>
              <a:r>
                <a:rPr lang="ru-RU" sz="1600" b="1" dirty="0" smtClean="0">
                  <a:solidFill>
                    <a:srgbClr val="663300"/>
                  </a:solidFill>
                  <a:latin typeface="Arial Black" pitchFamily="34" charset="0"/>
                </a:rPr>
                <a:t>«Дистилляция»</a:t>
              </a:r>
              <a:endParaRPr lang="en-US" sz="1600" b="1" dirty="0" smtClean="0">
                <a:solidFill>
                  <a:srgbClr val="663300"/>
                </a:solidFill>
                <a:latin typeface="Arial Black" pitchFamily="34" charset="0"/>
              </a:endParaRPr>
            </a:p>
          </p:txBody>
        </p:sp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54345" y="4742118"/>
              <a:ext cx="2620898" cy="1812789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50464" y="4744025"/>
              <a:ext cx="2628349" cy="1796038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"/>
            <p:cNvPicPr>
              <a:picLocks noChangeAspect="1"/>
            </p:cNvPicPr>
            <p:nvPr/>
          </p:nvPicPr>
          <p:blipFill>
            <a:blip r:embed="rId9" cstate="print"/>
            <a:srcRect t="4562"/>
            <a:stretch>
              <a:fillRect/>
            </a:stretch>
          </p:blipFill>
          <p:spPr>
            <a:xfrm>
              <a:off x="171789" y="4738154"/>
              <a:ext cx="2550145" cy="1820419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</p:spPr>
        </p:pic>
      </p:grpSp>
    </p:spTree>
    <p:extLst>
      <p:ext uri="{BB962C8B-B14F-4D97-AF65-F5344CB8AC3E}">
        <p14:creationId xmlns="" xmlns:p14="http://schemas.microsoft.com/office/powerpoint/2010/main" val="231845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251400" y="1303582"/>
            <a:ext cx="61208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975" algn="just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 </a:t>
            </a:r>
            <a:r>
              <a:rPr lang="ru-RU" sz="1300" dirty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распоряжении компании два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склада:</a:t>
            </a:r>
          </a:p>
          <a:p>
            <a:pPr indent="180975" algn="just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Один </a:t>
            </a:r>
            <a:r>
              <a:rPr lang="ru-RU" sz="1300" dirty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(подземный) вмещает 4,000 бочек, в нем поддерживается комфортная температура и в нем меньше уровень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влажности.</a:t>
            </a:r>
          </a:p>
          <a:p>
            <a:pPr indent="180975" algn="just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Другой </a:t>
            </a:r>
            <a:r>
              <a:rPr lang="ru-RU" sz="1300" dirty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склад расположен выше на уровне земли; вместительностью 6,000 бочек и более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теплый.</a:t>
            </a:r>
          </a:p>
          <a:p>
            <a:pPr indent="180975" algn="just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Компания </a:t>
            </a:r>
            <a:r>
              <a:rPr lang="ru-RU" sz="1300" dirty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покупает бочки из-под бурбона в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США.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44549" y="908650"/>
            <a:ext cx="86336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indent="-469900" algn="ctr" eaLnBrk="0" hangingPunct="0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</a:rPr>
              <a:t>«Склады»</a:t>
            </a:r>
            <a:endParaRPr lang="ru-RU" sz="1600" b="1" dirty="0">
              <a:solidFill>
                <a:srgbClr val="663300"/>
              </a:solidFill>
              <a:latin typeface="Arial Black" pitchFamily="34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51400" y="114209"/>
            <a:ext cx="862678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Индийский виски из ГОА</a:t>
            </a:r>
          </a:p>
        </p:txBody>
      </p:sp>
      <p:pic>
        <p:nvPicPr>
          <p:cNvPr id="18" name="Picture 2" descr="G:\№1_РАБОТА ВЕЛЬД-21\КОЗЛОВ БАЗА ДАННЫХ АССОРТИМЕНТ\№1 ВИСКИ\10№ INDIA\PAUL JOHN_DISTILLERY\PAUL JOHN АП\PJ Logo - Color_ап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85766" y="127592"/>
            <a:ext cx="954462" cy="806518"/>
          </a:xfrm>
          <a:prstGeom prst="rect">
            <a:avLst/>
          </a:prstGeom>
          <a:noFill/>
        </p:spPr>
      </p:pic>
      <p:pic>
        <p:nvPicPr>
          <p:cNvPr id="19" name="Picture 2" descr="F:\РАБОТА ВЕЛЬД-21\КОЗЛОВ БАЗА ДАННЫХ\Выставки-Награды\New_product - копия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81757" y="40292"/>
            <a:ext cx="877718" cy="864120"/>
          </a:xfrm>
          <a:prstGeom prst="rect">
            <a:avLst/>
          </a:prstGeom>
          <a:noFill/>
        </p:spPr>
      </p:pic>
      <p:pic>
        <p:nvPicPr>
          <p:cNvPr id="1026" name="Picture 2" descr="E:\№1_РАБОТА ВЕЛЬД-21\КОЗЛОВ БАЗА ДАННЫХ АССОРТИМЕНТ\№1 ВИСКИ\10№ INDIA\PAUL JOHN_DISTILLERY\PAUL JOHN_IMAGE DISTILLERY\Рисунок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79249" y="1196691"/>
            <a:ext cx="2213351" cy="1660781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grpSp>
        <p:nvGrpSpPr>
          <p:cNvPr id="2" name="Группа 19"/>
          <p:cNvGrpSpPr/>
          <p:nvPr/>
        </p:nvGrpSpPr>
        <p:grpSpPr>
          <a:xfrm>
            <a:off x="248603" y="2852920"/>
            <a:ext cx="8629583" cy="3629978"/>
            <a:chOff x="248603" y="2924930"/>
            <a:chExt cx="8629583" cy="3629978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251400" y="2924930"/>
              <a:ext cx="86267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 indent="-469900" algn="ctr" eaLnBrk="0" hangingPunct="0">
                <a:lnSpc>
                  <a:spcPts val="1800"/>
                </a:lnSpc>
                <a:spcBef>
                  <a:spcPts val="0"/>
                </a:spcBef>
                <a:buNone/>
              </a:pPr>
              <a:r>
                <a:rPr lang="ru-RU" sz="1600" b="1" dirty="0" smtClean="0">
                  <a:solidFill>
                    <a:srgbClr val="663300"/>
                  </a:solidFill>
                  <a:latin typeface="Arial Black" pitchFamily="34" charset="0"/>
                </a:rPr>
                <a:t>«Климат» </a:t>
              </a:r>
              <a:endParaRPr lang="ru-RU" sz="1600" b="1" dirty="0">
                <a:solidFill>
                  <a:srgbClr val="663300"/>
                </a:solidFill>
                <a:latin typeface="Arial Black" pitchFamily="34" charset="0"/>
              </a:endParaRP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248603" y="3356990"/>
              <a:ext cx="8629583" cy="1246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indent="180975" algn="just">
                <a:lnSpc>
                  <a:spcPts val="1500"/>
                </a:lnSpc>
                <a:spcBef>
                  <a:spcPts val="0"/>
                </a:spcBef>
                <a:buNone/>
              </a:pP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Тропический </a:t>
              </a:r>
              <a:r>
                <a:rPr lang="ru-RU" sz="1300" b="1" dirty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климат Гоа </a:t>
              </a:r>
              <a:r>
                <a:rPr lang="ru-RU" sz="1300" dirty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ускоряет процесс созревания виски в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бочках, отсюда высокий 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показатель доли ангелов </a:t>
              </a:r>
              <a:r>
                <a:rPr lang="en-US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8-10%.</a:t>
              </a:r>
              <a:endPara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 marL="0" lvl="1" indent="180975" algn="just">
                <a:lnSpc>
                  <a:spcPts val="1500"/>
                </a:lnSpc>
                <a:spcBef>
                  <a:spcPts val="0"/>
                </a:spcBef>
                <a:buNone/>
              </a:pP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ea typeface="ＭＳ Ｐゴシック" charset="-128"/>
                  <a:cs typeface="Arial" pitchFamily="34" charset="0"/>
                </a:rPr>
                <a:t>В 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ea typeface="ＭＳ Ｐゴシック" charset="-128"/>
                  <a:cs typeface="Arial" pitchFamily="34" charset="0"/>
                </a:rPr>
                <a:t>Шотландии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ea typeface="ＭＳ Ｐゴシック" charset="-128"/>
                  <a:cs typeface="Arial" pitchFamily="34" charset="0"/>
                </a:rPr>
                <a:t> средний показатель испарения 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ea typeface="ＭＳ Ｐゴシック" charset="-128"/>
                  <a:cs typeface="Arial" pitchFamily="34" charset="0"/>
                </a:rPr>
                <a:t>от 2-3% в год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ea typeface="ＭＳ Ｐゴシック" charset="-128"/>
                  <a:cs typeface="Arial" pitchFamily="34" charset="0"/>
                </a:rPr>
                <a:t>, поэтому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один год выдержки на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Гоа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равен четырем годам в Шотландии</a:t>
              </a:r>
            </a:p>
            <a:p>
              <a:pPr indent="180975" algn="just">
                <a:lnSpc>
                  <a:spcPts val="1500"/>
                </a:lnSpc>
                <a:spcBef>
                  <a:spcPts val="0"/>
                </a:spcBef>
                <a:buNone/>
              </a:pP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При </a:t>
              </a:r>
              <a:r>
                <a:rPr lang="ru-RU" sz="1300" dirty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разных температурах и в разном климате вкус и букет виски формируется по-разному, это объясняет особенности букета виски </a:t>
              </a:r>
              <a:r>
                <a:rPr lang="ru-RU" sz="1300" dirty="0" err="1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Paul</a:t>
              </a:r>
              <a:r>
                <a:rPr lang="ru-RU" sz="1300" dirty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err="1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John</a:t>
              </a:r>
              <a:r>
                <a:rPr lang="ru-RU" sz="1300" dirty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. </a:t>
              </a:r>
              <a:endPara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27" name="Picture 3" descr="E:\№1_РАБОТА ВЕЛЬД-21\КОЗЛОВ БАЗА ДАННЫХ АССОРТИМЕНТ\№1 ВИСКИ\10№ INDIA\PAUL JOHN_DISTILLERY\PAUL JOHN_IMAGE DISTILLERY\6-row-barley-himalayas-for-paul-john-whisky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3715" y="4725180"/>
              <a:ext cx="3656225" cy="1829728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</p:spPr>
        </p:pic>
        <p:pic>
          <p:nvPicPr>
            <p:cNvPr id="1028" name="Picture 4" descr="E:\№1_РАБОТА ВЕЛЬД-21\КОЗЛОВ БАЗА ДАННЫХ АССОРТИМЕНТ\№1 ВИСКИ\10№ INDIA\PAUL JOHN_DISTILLERY\PAUL JOHN_IMAGE DISTILLERY\paul-john-whisky-from-goa-india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04060" y="4726616"/>
              <a:ext cx="3642860" cy="1823040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</p:spPr>
        </p:pic>
      </p:grpSp>
    </p:spTree>
    <p:extLst>
      <p:ext uri="{BB962C8B-B14F-4D97-AF65-F5344CB8AC3E}">
        <p14:creationId xmlns="" xmlns:p14="http://schemas.microsoft.com/office/powerpoint/2010/main" val="392754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51400" y="114209"/>
            <a:ext cx="862678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Индийский виски из ГОА</a:t>
            </a:r>
          </a:p>
        </p:txBody>
      </p:sp>
      <p:pic>
        <p:nvPicPr>
          <p:cNvPr id="14" name="Picture 2" descr="G:\№1_РАБОТА ВЕЛЬД-21\КОЗЛОВ БАЗА ДАННЫХ АССОРТИМЕНТ\№1 ВИСКИ\10№ INDIA\PAUL JOHN_DISTILLERY\PAUL JOHN АП\PJ Logo - Color_ап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85766" y="127592"/>
            <a:ext cx="954462" cy="806518"/>
          </a:xfrm>
          <a:prstGeom prst="rect">
            <a:avLst/>
          </a:prstGeom>
          <a:noFill/>
        </p:spPr>
      </p:pic>
      <p:pic>
        <p:nvPicPr>
          <p:cNvPr id="15" name="Picture 2" descr="F:\РАБОТА ВЕЛЬД-21\КОЗЛОВ БАЗА ДАННЫХ\Выставки-Награды\New_product - копия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81757" y="40292"/>
            <a:ext cx="877718" cy="864120"/>
          </a:xfrm>
          <a:prstGeom prst="rect">
            <a:avLst/>
          </a:prstGeom>
          <a:noFill/>
        </p:spPr>
      </p:pic>
      <p:grpSp>
        <p:nvGrpSpPr>
          <p:cNvPr id="2" name="Группа 16"/>
          <p:cNvGrpSpPr/>
          <p:nvPr/>
        </p:nvGrpSpPr>
        <p:grpSpPr>
          <a:xfrm>
            <a:off x="179390" y="1374517"/>
            <a:ext cx="8818073" cy="5089536"/>
            <a:chOff x="179390" y="1374517"/>
            <a:chExt cx="8818073" cy="5089536"/>
          </a:xfrm>
        </p:grpSpPr>
        <p:sp>
          <p:nvSpPr>
            <p:cNvPr id="8" name="TextBox 7"/>
            <p:cNvSpPr txBox="1"/>
            <p:nvPr/>
          </p:nvSpPr>
          <p:spPr>
            <a:xfrm>
              <a:off x="265813" y="1374517"/>
              <a:ext cx="8623005" cy="3262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lvl="2" algn="ctr" eaLnBrk="0" hangingPunct="0">
                <a:lnSpc>
                  <a:spcPts val="1800"/>
                </a:lnSpc>
                <a:spcBef>
                  <a:spcPts val="0"/>
                </a:spcBef>
                <a:buNone/>
                <a:defRPr/>
              </a:pPr>
              <a:r>
                <a:rPr lang="ru-RU" sz="1800" b="1" dirty="0" smtClean="0">
                  <a:solidFill>
                    <a:srgbClr val="663300"/>
                  </a:solidFill>
                  <a:latin typeface="Arial Black" pitchFamily="34" charset="0"/>
                </a:rPr>
                <a:t>Ключевые факты</a:t>
              </a:r>
              <a:endParaRPr lang="en-US" sz="1800" b="1" dirty="0" smtClean="0">
                <a:solidFill>
                  <a:srgbClr val="663300"/>
                </a:solidFill>
                <a:latin typeface="Arial Black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07630" y="1864079"/>
              <a:ext cx="5256730" cy="293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265113">
                <a:buFont typeface="Wingdings" pitchFamily="2" charset="2"/>
                <a:buChar char="v"/>
              </a:pPr>
              <a:r>
                <a:rPr lang="ru-RU" sz="1300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Используется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шестирядный</a:t>
              </a:r>
              <a:r>
                <a:rPr lang="ru-RU" sz="1300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 ячмень</a:t>
              </a:r>
              <a:endParaRPr lang="en-US" sz="1300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endParaRPr>
            </a:p>
            <a:p>
              <a:pPr marL="0" lvl="1" indent="265113">
                <a:buFont typeface="Wingdings" pitchFamily="2" charset="2"/>
                <a:buChar char="v"/>
              </a:pPr>
              <a:r>
                <a:rPr lang="ru-RU" sz="1300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Выдержка в бочках из-под бурбона</a:t>
              </a:r>
            </a:p>
            <a:p>
              <a:pPr marL="0" lvl="1" indent="265113">
                <a:buFont typeface="Wingdings" pitchFamily="2" charset="2"/>
                <a:buChar char="v"/>
              </a:pPr>
              <a:r>
                <a:rPr lang="ru-RU" sz="1300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Бочки хранятся на складах без климат - контроля</a:t>
              </a:r>
              <a:endParaRPr lang="en-US" sz="1300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endParaRPr>
            </a:p>
            <a:p>
              <a:pPr marL="0" lvl="1" indent="265113">
                <a:buFont typeface="Wingdings" pitchFamily="2" charset="2"/>
                <a:buChar char="v"/>
              </a:pPr>
              <a:r>
                <a:rPr lang="ru-RU" sz="1300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Уникальный жаркий  климат,  ускоряет созревание виски </a:t>
              </a:r>
              <a:r>
                <a:rPr lang="en-US" sz="1300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.</a:t>
              </a:r>
              <a:endParaRPr lang="ru-RU" sz="1300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endParaRPr>
            </a:p>
            <a:p>
              <a:pPr marL="0" lvl="1" indent="265113">
                <a:buFont typeface="Wingdings" pitchFamily="2" charset="2"/>
                <a:buChar char="v"/>
              </a:pPr>
              <a:r>
                <a:rPr lang="ru-RU" sz="1300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Высокий показатель испарения спиртов от </a:t>
              </a:r>
              <a:r>
                <a:rPr lang="en-US" sz="1300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8-10%.</a:t>
              </a:r>
              <a:endParaRPr lang="ru-RU" sz="1300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endParaRPr>
            </a:p>
            <a:p>
              <a:pPr marL="0" lvl="1" indent="265113">
                <a:buFont typeface="Wingdings" pitchFamily="2" charset="2"/>
                <a:buChar char="v"/>
              </a:pPr>
              <a:r>
                <a:rPr lang="ru-RU" sz="1300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Год выдержки на Гоа = четыре года в Шотландии</a:t>
              </a:r>
            </a:p>
            <a:p>
              <a:pPr marL="0" lvl="1" indent="265113">
                <a:buFont typeface="Wingdings" pitchFamily="2" charset="2"/>
                <a:buChar char="v"/>
              </a:pPr>
              <a:r>
                <a:rPr lang="ru-RU" sz="1300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Не подвергался холодной фильтрации</a:t>
              </a:r>
              <a:r>
                <a:rPr lang="en-US" sz="1300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.</a:t>
              </a:r>
              <a:endParaRPr lang="ru-RU" sz="1300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endParaRPr>
            </a:p>
            <a:p>
              <a:pPr marL="0" lvl="1" indent="265113">
                <a:buFont typeface="Wingdings" pitchFamily="2" charset="2"/>
                <a:buChar char="v"/>
              </a:pPr>
              <a:r>
                <a:rPr lang="ru-RU" sz="1300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Без красителей </a:t>
              </a:r>
              <a:r>
                <a:rPr lang="en-US" sz="1300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&amp;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ароматизаторов</a:t>
              </a:r>
              <a:endParaRPr lang="ru-RU" sz="1300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07630" y="5085230"/>
              <a:ext cx="5184720" cy="1217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indent="265113">
                <a:lnSpc>
                  <a:spcPts val="1000"/>
                </a:lnSpc>
                <a:buFont typeface="Wingdings" pitchFamily="2" charset="2"/>
                <a:buChar char="v"/>
              </a:pPr>
              <a:r>
                <a:rPr lang="ru-RU" sz="1300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Флагманы: </a:t>
              </a:r>
            </a:p>
            <a:p>
              <a:pPr marL="0" lvl="1" indent="265113">
                <a:lnSpc>
                  <a:spcPts val="1000"/>
                </a:lnSpc>
                <a:buNone/>
              </a:pPr>
              <a:r>
                <a:rPr lang="en-US" sz="1300" b="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 Black" pitchFamily="34" charset="0"/>
                  <a:cs typeface="Arial" pitchFamily="34" charset="0"/>
                </a:rPr>
                <a:t>Brilliance, </a:t>
              </a:r>
              <a:r>
                <a:rPr lang="ru-RU" sz="1300" b="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 Black" pitchFamily="34" charset="0"/>
                  <a:cs typeface="Arial" pitchFamily="34" charset="0"/>
                </a:rPr>
                <a:t> </a:t>
              </a:r>
              <a:r>
                <a:rPr lang="en-US" sz="1300" b="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 Black" pitchFamily="34" charset="0"/>
                  <a:cs typeface="Arial" pitchFamily="34" charset="0"/>
                </a:rPr>
                <a:t>Edited &amp; Bold &gt; </a:t>
              </a:r>
              <a:r>
                <a:rPr lang="ru-RU" sz="1300" b="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 Black" pitchFamily="34" charset="0"/>
                  <a:cs typeface="Arial" pitchFamily="34" charset="0"/>
                </a:rPr>
                <a:t>около </a:t>
              </a:r>
              <a:r>
                <a:rPr lang="en-US" sz="1300" b="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 Black" pitchFamily="34" charset="0"/>
                  <a:cs typeface="Arial" pitchFamily="34" charset="0"/>
                </a:rPr>
                <a:t>6</a:t>
              </a:r>
              <a:r>
                <a:rPr lang="ru-RU" sz="1300" b="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 Black" pitchFamily="34" charset="0"/>
                  <a:cs typeface="Arial" pitchFamily="34" charset="0"/>
                </a:rPr>
                <a:t> лет</a:t>
              </a:r>
              <a:r>
                <a:rPr lang="en-US" sz="1300" b="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 Black" pitchFamily="34" charset="0"/>
                  <a:cs typeface="Arial" pitchFamily="34" charset="0"/>
                </a:rPr>
                <a:t>.</a:t>
              </a:r>
              <a:endParaRPr lang="ru-RU" sz="13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 Black" pitchFamily="34" charset="0"/>
                <a:cs typeface="Arial" pitchFamily="34" charset="0"/>
              </a:endParaRPr>
            </a:p>
            <a:p>
              <a:pPr marL="0" lvl="1" indent="265113">
                <a:lnSpc>
                  <a:spcPts val="1000"/>
                </a:lnSpc>
                <a:buFont typeface="Wingdings" pitchFamily="2" charset="2"/>
                <a:buChar char="v"/>
              </a:pPr>
              <a:r>
                <a:rPr lang="ru-RU" sz="1300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Бочковые релизы: </a:t>
              </a:r>
            </a:p>
            <a:p>
              <a:pPr marL="0" lvl="1" indent="265113">
                <a:lnSpc>
                  <a:spcPts val="1000"/>
                </a:lnSpc>
                <a:buNone/>
              </a:pPr>
              <a:r>
                <a:rPr lang="en-US" sz="1300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 Black" pitchFamily="34" charset="0"/>
                  <a:cs typeface="Arial" pitchFamily="34" charset="0"/>
                </a:rPr>
                <a:t>Classic &amp; </a:t>
              </a:r>
              <a:r>
                <a:rPr lang="en-US" sz="1300" dirty="0" err="1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 Black" pitchFamily="34" charset="0"/>
                  <a:cs typeface="Arial" pitchFamily="34" charset="0"/>
                </a:rPr>
                <a:t>Peated</a:t>
              </a:r>
              <a:r>
                <a:rPr lang="en-US" sz="1300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 Black" pitchFamily="34" charset="0"/>
                  <a:cs typeface="Arial" pitchFamily="34" charset="0"/>
                </a:rPr>
                <a:t> &gt;</a:t>
              </a:r>
              <a:r>
                <a:rPr lang="ru-RU" sz="1300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 Black" pitchFamily="34" charset="0"/>
                  <a:cs typeface="Arial" pitchFamily="34" charset="0"/>
                </a:rPr>
                <a:t> </a:t>
              </a:r>
              <a:r>
                <a:rPr lang="en-US" sz="1300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 Black" pitchFamily="34" charset="0"/>
                  <a:cs typeface="Arial" pitchFamily="34" charset="0"/>
                </a:rPr>
                <a:t>7 </a:t>
              </a:r>
              <a:r>
                <a:rPr lang="ru-RU" sz="1300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 Black" pitchFamily="34" charset="0"/>
                  <a:cs typeface="Arial" pitchFamily="34" charset="0"/>
                </a:rPr>
                <a:t>лет</a:t>
              </a:r>
              <a:r>
                <a:rPr lang="en-US" sz="1300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 Black" pitchFamily="34" charset="0"/>
                  <a:cs typeface="Arial" pitchFamily="34" charset="0"/>
                </a:rPr>
                <a:t>.</a:t>
              </a:r>
            </a:p>
          </p:txBody>
        </p:sp>
        <p:pic>
          <p:nvPicPr>
            <p:cNvPr id="1026" name="Picture 2" descr="E:\№1_РАБОТА ВЕЛЬД-21\КОЗЛОВ БАЗА ДАННЫХ АССОРТИМЕНТ\№1 ВИСКИ\10№ INDIA\PAUL JOHN_DISTILLERY\PAUL JOHN_IMAGE DISTILLERY\Bold_India-them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9390" y="4077091"/>
              <a:ext cx="1584220" cy="2376329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</p:spPr>
        </p:pic>
        <p:pic>
          <p:nvPicPr>
            <p:cNvPr id="1027" name="Picture 3" descr="E:\№1_РАБОТА ВЕЛЬД-21\КОЗЛОВ БАЗА ДАННЫХ АССОРТИМЕНТ\№1 ВИСКИ\10№ INDIA\PAUL JOHN_DISTILLERY\PAUL JOHN_IMAGE DISTILLERY\Brilliance_India-them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79390" y="1556740"/>
              <a:ext cx="1584220" cy="2376330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</p:spPr>
        </p:pic>
        <p:pic>
          <p:nvPicPr>
            <p:cNvPr id="1028" name="Picture 4" descr="E:\№1_РАБОТА ВЕЛЬД-21\КОЗЛОВ БАЗА ДАННЫХ АССОРТИМЕНТ\№1 ВИСКИ\10№ INDIA\PAUL JOHN_DISTILLERY\PAUL JOHN_IMAGE DISTILLERY\Peated_India-them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385232" y="1567373"/>
              <a:ext cx="1603562" cy="2405343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</p:spPr>
        </p:pic>
        <p:pic>
          <p:nvPicPr>
            <p:cNvPr id="1029" name="Picture 5" descr="E:\№1_РАБОТА ВЕЛЬД-21\КОЗЛОВ БАЗА ДАННЫХ АССОРТИМЕНТ\№1 ВИСКИ\10№ INDIA\PAUL JOHN_DISTILLERY\PAUL JOHN_IMAGE DISTILLERY\Kanya_India-Theme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291956" y="4082903"/>
              <a:ext cx="1705507" cy="2381150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</p:spPr>
        </p:pic>
      </p:grpSp>
      <p:sp>
        <p:nvSpPr>
          <p:cNvPr id="16" name="Прямоугольник 15"/>
          <p:cNvSpPr/>
          <p:nvPr/>
        </p:nvSpPr>
        <p:spPr>
          <a:xfrm>
            <a:off x="244549" y="873525"/>
            <a:ext cx="8633637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2" algn="ctr" eaLnBrk="0" hangingPunct="0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8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 Black" pitchFamily="34" charset="0"/>
              </a:rPr>
              <a:t>«</a:t>
            </a:r>
            <a:r>
              <a:rPr lang="en-US" sz="18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 Black" pitchFamily="34" charset="0"/>
              </a:rPr>
              <a:t>Paul John Indian Single Malt</a:t>
            </a:r>
            <a:r>
              <a:rPr lang="ru-RU" sz="18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 Black" pitchFamily="34" charset="0"/>
              </a:rPr>
              <a:t>»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142844" y="1214422"/>
            <a:ext cx="9001156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300"/>
              </a:lnSpc>
              <a:spcBef>
                <a:spcPts val="0"/>
              </a:spcBef>
              <a:buNone/>
            </a:pPr>
            <a:r>
              <a:rPr lang="en-US" sz="13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3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endParaRPr lang="ru-RU" sz="13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51400" y="1268700"/>
            <a:ext cx="86412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975" algn="just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 настоящий момент в ассортимент входят около 8 версий, базовая версия «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Brilliance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»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/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Сияние (46%, без холодной фильтрации), затем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«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Edited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» и «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Bold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»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.</a:t>
            </a:r>
            <a:endParaRPr lang="ru-RU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indent="180975" algn="just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«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Brilliance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»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- полностью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неторфяная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версия, в то время как в варианте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«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Edited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» проступают легкие копченые тона; версия «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Bold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» представляет собой торфяной виски.</a:t>
            </a:r>
          </a:p>
          <a:p>
            <a:pPr indent="180975" algn="just">
              <a:lnSpc>
                <a:spcPts val="1800"/>
              </a:lnSpc>
              <a:spcBef>
                <a:spcPts val="0"/>
              </a:spcBef>
              <a:buNone/>
            </a:pPr>
            <a:endParaRPr lang="ru-RU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indent="180975" algn="just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Все производство 100% сосредоточено в Индии, за исключение торфа, который привозят из Шотландии, т.е. ячмень, выращенный в Индии, солодят и сушат на шотландском торфе.</a:t>
            </a:r>
          </a:p>
          <a:p>
            <a:pPr indent="180975" algn="just">
              <a:lnSpc>
                <a:spcPts val="1800"/>
              </a:lnSpc>
              <a:spcBef>
                <a:spcPts val="0"/>
              </a:spcBef>
              <a:buNone/>
            </a:pPr>
            <a:endParaRPr lang="ru-RU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indent="180975" algn="just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Также линейка дополнена двумя версиями бочковой крепости, - «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Classic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» и «</a:t>
            </a:r>
            <a:r>
              <a:rPr lang="en-US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Peated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»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51400" y="114209"/>
            <a:ext cx="862678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Индийский виски из ГОА</a:t>
            </a:r>
          </a:p>
        </p:txBody>
      </p:sp>
      <p:pic>
        <p:nvPicPr>
          <p:cNvPr id="10" name="Picture 2" descr="G:\№1_РАБОТА ВЕЛЬД-21\КОЗЛОВ БАЗА ДАННЫХ АССОРТИМЕНТ\№1 ВИСКИ\10№ INDIA\PAUL JOHN_DISTILLERY\PAUL JOHN АП\PJ Logo - Color_ап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85766" y="127592"/>
            <a:ext cx="954462" cy="806518"/>
          </a:xfrm>
          <a:prstGeom prst="rect">
            <a:avLst/>
          </a:prstGeom>
          <a:noFill/>
        </p:spPr>
      </p:pic>
      <p:pic>
        <p:nvPicPr>
          <p:cNvPr id="11" name="Picture 2" descr="F:\РАБОТА ВЕЛЬД-21\КОЗЛОВ БАЗА ДАННЫХ\Выставки-Награды\New_product - копия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81757" y="40292"/>
            <a:ext cx="877718" cy="864120"/>
          </a:xfrm>
          <a:prstGeom prst="rect">
            <a:avLst/>
          </a:prstGeom>
          <a:noFill/>
        </p:spPr>
      </p:pic>
      <p:grpSp>
        <p:nvGrpSpPr>
          <p:cNvPr id="2" name="Группа 22"/>
          <p:cNvGrpSpPr>
            <a:grpSpLocks noChangeAspect="1"/>
          </p:cNvGrpSpPr>
          <p:nvPr/>
        </p:nvGrpSpPr>
        <p:grpSpPr>
          <a:xfrm>
            <a:off x="118013" y="3465576"/>
            <a:ext cx="8916050" cy="2928888"/>
            <a:chOff x="-1227794" y="2327084"/>
            <a:chExt cx="13792904" cy="4530916"/>
          </a:xfrm>
        </p:grpSpPr>
        <p:pic>
          <p:nvPicPr>
            <p:cNvPr id="17" name="Picture 2" descr="G:\№1_РАБОТА ВЕЛЬД-21\КОЗЛОВ БАЗА ДАННЫХ АССОРТИМЕНТ\№1 ВИСКИ\10№ INDIA\PAUL JOHN_DISTILLERY\PAUL JOHN АП\4639_PAUL JOHN Brilliance 46% OF 0,7л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15520" y="2373290"/>
              <a:ext cx="2290064" cy="4484710"/>
            </a:xfrm>
            <a:prstGeom prst="rect">
              <a:avLst/>
            </a:prstGeom>
            <a:noFill/>
          </p:spPr>
        </p:pic>
        <p:pic>
          <p:nvPicPr>
            <p:cNvPr id="18" name="Picture 2" descr="G:\№1_РАБОТА ВЕЛЬД-21\КОЗЛОВ БАЗА ДАННЫХ АССОРТИМЕНТ\№1 ВИСКИ\10№ INDIA\PAUL JOHN_DISTILLERY\PAUL JOHN АП\4640_PAUL JOHN Edited 46% OF 0,7л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54554" y="2360243"/>
              <a:ext cx="2295622" cy="4497757"/>
            </a:xfrm>
            <a:prstGeom prst="rect">
              <a:avLst/>
            </a:prstGeom>
            <a:noFill/>
          </p:spPr>
        </p:pic>
        <p:pic>
          <p:nvPicPr>
            <p:cNvPr id="19" name="Picture 2" descr="G:\№1_РАБОТА ВЕЛЬД-21\КОЗЛОВ БАЗА ДАННЫХ АССОРТИМЕНТ\№1 ВИСКИ\10№ INDIA\PAUL JOHN_DISTILLERY\PAUL JOHN АП\4641_PAUL JOHN Bold 46% OF 0,7л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31278" y="2327084"/>
              <a:ext cx="2274075" cy="4507652"/>
            </a:xfrm>
            <a:prstGeom prst="rect">
              <a:avLst/>
            </a:prstGeom>
            <a:noFill/>
          </p:spPr>
        </p:pic>
        <p:pic>
          <p:nvPicPr>
            <p:cNvPr id="20" name="Picture 2" descr="G:\№1_РАБОТА ВЕЛЬД-21\КОЗЛОВ БАЗА ДАННЫХ АССОРТИМЕНТ\№1 ВИСКИ\10№ INDIA\PAUL JOHN_DISTILLERY\PAUL JOHN АП\4642_AUL JOHN Classic Select Cask 55,2% OF 0,7л.jp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559861" y="2348850"/>
              <a:ext cx="2556909" cy="4492234"/>
            </a:xfrm>
            <a:prstGeom prst="rect">
              <a:avLst/>
            </a:prstGeom>
            <a:noFill/>
          </p:spPr>
        </p:pic>
        <p:pic>
          <p:nvPicPr>
            <p:cNvPr id="21" name="Picture 2" descr="G:\№1_РАБОТА ВЕЛЬД-21\КОЗЛОВ БАЗА ДАННЫХ АССОРТИМЕНТ\№1 ВИСКИ\10№ INDIA\PAUL JOHN_DISTILLERY\PAUL JOHN АП\4643_PAUL JOHN Peated Select Cask 55,5% OF 0,7л.jpg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962711" y="2336166"/>
              <a:ext cx="2602399" cy="4477304"/>
            </a:xfrm>
            <a:prstGeom prst="rect">
              <a:avLst/>
            </a:prstGeom>
            <a:noFill/>
          </p:spPr>
        </p:pic>
        <p:pic>
          <p:nvPicPr>
            <p:cNvPr id="22" name="Picture 2" descr="E:\№1_РАБОТА ВЕЛЬД-21\КОЗЛОВ БАЗА ДАННЫХ АССОРТИМЕНТ\№1 ВИСКИ\10№ INDIA\PAUL JOHN_DISTILLERY\PAUL JOHN_PRODUCT\PAUL JOHN_NIRVANA 40%\4648_PAUL JOHN_NIRVANA 40%.jp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-1227794" y="2389762"/>
              <a:ext cx="2455588" cy="4468238"/>
            </a:xfrm>
            <a:prstGeom prst="rect">
              <a:avLst/>
            </a:prstGeom>
            <a:noFill/>
          </p:spPr>
        </p:pic>
      </p:grpSp>
      <p:sp>
        <p:nvSpPr>
          <p:cNvPr id="15" name="Прямоугольник 14"/>
          <p:cNvSpPr/>
          <p:nvPr/>
        </p:nvSpPr>
        <p:spPr>
          <a:xfrm>
            <a:off x="244549" y="873525"/>
            <a:ext cx="8633637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2" algn="ctr" eaLnBrk="0" hangingPunct="0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8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 Black" pitchFamily="34" charset="0"/>
              </a:rPr>
              <a:t>«</a:t>
            </a:r>
            <a:r>
              <a:rPr lang="en-US" sz="18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 Black" pitchFamily="34" charset="0"/>
              </a:rPr>
              <a:t>Paul John Indian Single Malt</a:t>
            </a:r>
            <a:r>
              <a:rPr lang="ru-RU" sz="18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 Black" pitchFamily="34" charset="0"/>
              </a:rPr>
              <a:t>» </a:t>
            </a:r>
          </a:p>
        </p:txBody>
      </p:sp>
    </p:spTree>
    <p:extLst>
      <p:ext uri="{BB962C8B-B14F-4D97-AF65-F5344CB8AC3E}">
        <p14:creationId xmlns="" xmlns:p14="http://schemas.microsoft.com/office/powerpoint/2010/main" val="392754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000364" y="908650"/>
            <a:ext cx="342902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buNone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Награды</a:t>
            </a:r>
            <a:endParaRPr lang="en-US" sz="2400" kern="0" dirty="0">
              <a:solidFill>
                <a:srgbClr val="663300"/>
              </a:solidFill>
              <a:latin typeface="Arial Black" pitchFamily="34" charset="0"/>
              <a:cs typeface="ＭＳ Ｐゴシック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548" y="1340710"/>
            <a:ext cx="863363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ru-RU" sz="1800" b="1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rPr>
              <a:t>Более </a:t>
            </a:r>
            <a:r>
              <a:rPr lang="en-US" sz="1800" b="1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rPr>
              <a:t>200+ </a:t>
            </a:r>
            <a:r>
              <a:rPr lang="ru-RU" sz="1800" b="1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rPr>
              <a:t>наград и побед на международных конкурсах за последние 6 лет </a:t>
            </a:r>
            <a:endParaRPr lang="en-US" sz="1800" b="1" dirty="0">
              <a:solidFill>
                <a:srgbClr val="663300"/>
              </a:solidFill>
              <a:latin typeface="Arial Black" pitchFamily="34" charset="0"/>
              <a:cs typeface="Arial" pitchFamily="34" charset="0"/>
            </a:endParaRPr>
          </a:p>
        </p:txBody>
      </p:sp>
      <p:grpSp>
        <p:nvGrpSpPr>
          <p:cNvPr id="2" name="Группа 21"/>
          <p:cNvGrpSpPr/>
          <p:nvPr/>
        </p:nvGrpSpPr>
        <p:grpSpPr>
          <a:xfrm>
            <a:off x="1643042" y="1916790"/>
            <a:ext cx="6000792" cy="4479641"/>
            <a:chOff x="1643042" y="1921159"/>
            <a:chExt cx="6000792" cy="4479641"/>
          </a:xfrm>
        </p:grpSpPr>
        <p:pic>
          <p:nvPicPr>
            <p:cNvPr id="20" name="Picture 19" descr="C:\Users\Arvind\Desktop\Brilliance.png"/>
            <p:cNvPicPr>
              <a:picLocks noChangeAspect="1" noChangeArrowheads="1"/>
            </p:cNvPicPr>
            <p:nvPr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5533169" y="4786322"/>
              <a:ext cx="1110533" cy="1143000"/>
            </a:xfrm>
            <a:prstGeom prst="rect">
              <a:avLst/>
            </a:prstGeom>
            <a:noFill/>
          </p:spPr>
        </p:pic>
        <p:pic>
          <p:nvPicPr>
            <p:cNvPr id="21" name="Picture 20" descr="C:\Users\Arvind\Desktop\Brilliance.png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5518867" y="2357438"/>
              <a:ext cx="1110533" cy="1143000"/>
            </a:xfrm>
            <a:prstGeom prst="rect">
              <a:avLst/>
            </a:prstGeom>
            <a:noFill/>
          </p:spPr>
        </p:pic>
        <p:pic>
          <p:nvPicPr>
            <p:cNvPr id="24" name="Picture 2" descr="C:\Users\Arvind\Desktop\Bold.png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2438400" y="4777957"/>
              <a:ext cx="1055461" cy="1013243"/>
            </a:xfrm>
            <a:prstGeom prst="rect">
              <a:avLst/>
            </a:prstGeom>
            <a:noFill/>
          </p:spPr>
        </p:pic>
        <p:pic>
          <p:nvPicPr>
            <p:cNvPr id="28" name="Picture 2" descr="C:\Users\Arvind\Desktop\Peated.png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1643042" y="3543308"/>
              <a:ext cx="898382" cy="1028700"/>
            </a:xfrm>
            <a:prstGeom prst="rect">
              <a:avLst/>
            </a:prstGeom>
            <a:noFill/>
          </p:spPr>
        </p:pic>
        <p:pic>
          <p:nvPicPr>
            <p:cNvPr id="29" name="Picture 2" descr="C:\Users\Arvind\Desktop\ISWCOUTSTANDING -2018 - Print 1.png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6582477" y="3484074"/>
              <a:ext cx="1061357" cy="1159372"/>
            </a:xfrm>
            <a:prstGeom prst="rect">
              <a:avLst/>
            </a:prstGeom>
            <a:noFill/>
          </p:spPr>
        </p:pic>
        <p:pic>
          <p:nvPicPr>
            <p:cNvPr id="30" name="Picture 2" descr="C:\Users\Arvind\Desktop\Chairmans.png"/>
            <p:cNvPicPr>
              <a:picLocks noChangeAspect="1" noChangeArrowheads="1"/>
            </p:cNvPicPr>
            <p:nvPr/>
          </p:nvPicPr>
          <p:blipFill>
            <a:blip r:embed="rId7" cstate="email"/>
            <a:srcRect/>
            <a:stretch>
              <a:fillRect/>
            </a:stretch>
          </p:blipFill>
          <p:spPr bwMode="auto">
            <a:xfrm>
              <a:off x="2479668" y="2408238"/>
              <a:ext cx="1092200" cy="1092200"/>
            </a:xfrm>
            <a:prstGeom prst="rect">
              <a:avLst/>
            </a:prstGeom>
            <a:noFill/>
          </p:spPr>
        </p:pic>
        <p:pic>
          <p:nvPicPr>
            <p:cNvPr id="18434" name="Picture 2" descr="https://pauljohnwhisky.com/storage/app/uploads/public/5a7/2f2/146/5a72f21469709533767196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49978" y="1921159"/>
              <a:ext cx="1488331" cy="1295400"/>
            </a:xfrm>
            <a:prstGeom prst="rect">
              <a:avLst/>
            </a:prstGeom>
            <a:noFill/>
          </p:spPr>
        </p:pic>
        <p:pic>
          <p:nvPicPr>
            <p:cNvPr id="18436" name="Picture 4" descr="https://pauljohnwhisky.com/storage/app/uploads/public/5ae/1b1/351/5ae1b13515948940602073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933830" y="5223580"/>
              <a:ext cx="1352550" cy="1177220"/>
            </a:xfrm>
            <a:prstGeom prst="rect">
              <a:avLst/>
            </a:prstGeom>
            <a:noFill/>
          </p:spPr>
        </p:pic>
        <p:pic>
          <p:nvPicPr>
            <p:cNvPr id="3074" name="Picture 2" descr="G:\№1_РАБОТА ВЕЛЬД-21\КОЗЛОВ БАЗА ДАННЫХ АССОРТИМЕНТ\№1 ВИСКИ\10№ INDIA\PAUL JOHN_DISTILLERY\PAUL JOHN LOGO\PJ Logo - Color - копия.jp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0430" y="3357562"/>
              <a:ext cx="2353951" cy="2000264"/>
            </a:xfrm>
            <a:prstGeom prst="rect">
              <a:avLst/>
            </a:prstGeom>
            <a:noFill/>
          </p:spPr>
        </p:pic>
      </p:grpSp>
      <p:sp>
        <p:nvSpPr>
          <p:cNvPr id="25" name="Rectangle 2"/>
          <p:cNvSpPr txBox="1">
            <a:spLocks noChangeArrowheads="1"/>
          </p:cNvSpPr>
          <p:nvPr/>
        </p:nvSpPr>
        <p:spPr bwMode="auto">
          <a:xfrm>
            <a:off x="251400" y="114209"/>
            <a:ext cx="862678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Индийский виски из ГОА</a:t>
            </a:r>
          </a:p>
        </p:txBody>
      </p:sp>
      <p:pic>
        <p:nvPicPr>
          <p:cNvPr id="26" name="Picture 2" descr="G:\№1_РАБОТА ВЕЛЬД-21\КОЗЛОВ БАЗА ДАННЫХ АССОРТИМЕНТ\№1 ВИСКИ\10№ INDIA\PAUL JOHN_DISTILLERY\PAUL JOHN АП\PJ Logo - Color_ап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85766" y="127592"/>
            <a:ext cx="954462" cy="806518"/>
          </a:xfrm>
          <a:prstGeom prst="rect">
            <a:avLst/>
          </a:prstGeom>
          <a:noFill/>
        </p:spPr>
      </p:pic>
      <p:pic>
        <p:nvPicPr>
          <p:cNvPr id="31" name="Picture 2" descr="F:\РАБОТА ВЕЛЬД-21\КОЗЛОВ БАЗА ДАННЫХ\Выставки-Награды\New_product - копия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81757" y="40292"/>
            <a:ext cx="877718" cy="864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981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51400" y="1042037"/>
            <a:ext cx="5106418" cy="50407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lnSpc>
                <a:spcPts val="1800"/>
              </a:lnSpc>
              <a:spcBef>
                <a:spcPts val="0"/>
              </a:spcBef>
              <a:buClr>
                <a:srgbClr val="660066"/>
              </a:buClr>
            </a:pPr>
            <a:r>
              <a:rPr lang="en-US" sz="1600" b="1" dirty="0" smtClean="0">
                <a:latin typeface="Arial Black" pitchFamily="34" charset="0"/>
              </a:rPr>
              <a:t>NIRVANA 40% OF 0,7</a:t>
            </a:r>
            <a:r>
              <a:rPr lang="ru-RU" sz="1600" b="1" dirty="0" smtClean="0">
                <a:latin typeface="Arial Black" pitchFamily="34" charset="0"/>
              </a:rPr>
              <a:t>л </a:t>
            </a:r>
            <a:r>
              <a:rPr lang="ru-RU" sz="1600" b="1" dirty="0" err="1" smtClean="0">
                <a:latin typeface="Arial Black" pitchFamily="34" charset="0"/>
              </a:rPr>
              <a:t>п</a:t>
            </a:r>
            <a:r>
              <a:rPr lang="ru-RU" sz="1600" b="1" dirty="0" smtClean="0">
                <a:latin typeface="Arial Black" pitchFamily="34" charset="0"/>
              </a:rPr>
              <a:t>/</a:t>
            </a:r>
            <a:r>
              <a:rPr lang="ru-RU" sz="1600" b="1" dirty="0" err="1" smtClean="0">
                <a:latin typeface="Arial Black" pitchFamily="34" charset="0"/>
              </a:rPr>
              <a:t>уп</a:t>
            </a:r>
            <a:r>
              <a:rPr lang="en-US" sz="1600" b="1" dirty="0" smtClean="0">
                <a:latin typeface="Arial Black" pitchFamily="34" charset="0"/>
              </a:rPr>
              <a:t> </a:t>
            </a:r>
            <a:r>
              <a:rPr lang="ru-RU" sz="1600" b="1" dirty="0" smtClean="0">
                <a:latin typeface="Arial Black" pitchFamily="34" charset="0"/>
              </a:rPr>
              <a:t/>
            </a:r>
            <a:br>
              <a:rPr lang="ru-RU" sz="1600" b="1" dirty="0" smtClean="0">
                <a:latin typeface="Arial Black" pitchFamily="34" charset="0"/>
              </a:rPr>
            </a:br>
            <a:r>
              <a:rPr lang="ru-RU" sz="1600" b="1" dirty="0" smtClean="0">
                <a:latin typeface="Arial Black" pitchFamily="34" charset="0"/>
              </a:rPr>
              <a:t>НИРВАНА </a:t>
            </a:r>
            <a:r>
              <a:rPr lang="en-US" sz="1600" b="1" dirty="0" smtClean="0">
                <a:latin typeface="Arial Black" pitchFamily="34" charset="0"/>
              </a:rPr>
              <a:t>40%</a:t>
            </a:r>
            <a:r>
              <a:rPr lang="ru-RU" sz="1600" b="1" dirty="0" smtClean="0">
                <a:latin typeface="Arial Black" pitchFamily="34" charset="0"/>
              </a:rPr>
              <a:t> ОФ </a:t>
            </a:r>
            <a:r>
              <a:rPr lang="en-US" sz="1600" b="1" dirty="0" smtClean="0">
                <a:latin typeface="Arial Black" pitchFamily="34" charset="0"/>
              </a:rPr>
              <a:t>0,7</a:t>
            </a:r>
            <a:r>
              <a:rPr lang="ru-RU" sz="1600" b="1" dirty="0" smtClean="0">
                <a:latin typeface="Arial Black" pitchFamily="34" charset="0"/>
              </a:rPr>
              <a:t>л </a:t>
            </a:r>
            <a:r>
              <a:rPr lang="ru-RU" sz="1600" b="1" dirty="0" err="1" smtClean="0">
                <a:latin typeface="Arial Black" pitchFamily="34" charset="0"/>
              </a:rPr>
              <a:t>п</a:t>
            </a:r>
            <a:r>
              <a:rPr lang="ru-RU" sz="1600" b="1" dirty="0" smtClean="0">
                <a:latin typeface="Arial Black" pitchFamily="34" charset="0"/>
              </a:rPr>
              <a:t>/</a:t>
            </a:r>
            <a:r>
              <a:rPr lang="ru-RU" sz="1600" b="1" dirty="0" err="1" smtClean="0">
                <a:latin typeface="Arial Black" pitchFamily="34" charset="0"/>
              </a:rPr>
              <a:t>уп</a:t>
            </a:r>
            <a:endParaRPr lang="ru-RU" sz="1600" b="1" dirty="0">
              <a:latin typeface="Arial Black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53821" y="1628750"/>
            <a:ext cx="626831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spcBef>
                <a:spcPts val="0"/>
              </a:spcBef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Регион происхождения: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штат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Гоа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юго-запад Индии. </a:t>
            </a: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5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Категория: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Single Malt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Indian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Whisky </a:t>
            </a: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5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Возраст: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не менее 6 лет</a:t>
            </a:r>
          </a:p>
          <a:p>
            <a:pPr>
              <a:lnSpc>
                <a:spcPts val="15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Выдержка: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100 %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в бочках из-под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Bourbon barrels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.</a:t>
            </a:r>
          </a:p>
          <a:p>
            <a:pPr>
              <a:lnSpc>
                <a:spcPts val="15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Алкоголь: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40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%</a:t>
            </a: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5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Артикул: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464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8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Объем: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700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мл 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Цена: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руб./бут.</a:t>
            </a:r>
            <a:endParaRPr lang="ru-RU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48437" y="2924930"/>
            <a:ext cx="4799263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«</a:t>
            </a:r>
            <a:r>
              <a:rPr lang="en-US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Chill Filtered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»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– используют метод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холодной фильтрации.</a:t>
            </a:r>
            <a:endParaRPr lang="en-US" sz="1300" b="1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«</a:t>
            </a:r>
            <a:r>
              <a:rPr lang="en-US" altLang="ja-JP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Natural </a:t>
            </a:r>
            <a:r>
              <a:rPr lang="en-US" altLang="ja-JP" sz="1300" b="1" u="sng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Colour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»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– обладает естественным цветом.</a:t>
            </a:r>
            <a:endParaRPr lang="en-US" altLang="ja-JP" sz="1400" dirty="0" smtClean="0">
              <a:solidFill>
                <a:srgbClr val="663300"/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51400" y="3429000"/>
            <a:ext cx="640889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975" algn="just">
              <a:lnSpc>
                <a:spcPts val="12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Поражающий воображение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односолодовый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виски с берегов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Гоа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Нирвана пробуждает ваши чувства тонким ароматом бурбона, фруктового пирога и притягательного карамельного пудинга. Сладость медовых сот мягко расплывается по нёбу, дополняясь слегка присыпанным солью ячменем, в то время как сочная ваниль предвещает медовое послевкусие этого богатого, выгнанного в меди виски, давая Вам возвышенные ощущения и унося прочь от мирской суеты.</a:t>
            </a:r>
          </a:p>
          <a:p>
            <a:pPr algn="just">
              <a:lnSpc>
                <a:spcPts val="1200"/>
              </a:lnSpc>
              <a:spcBef>
                <a:spcPts val="0"/>
              </a:spcBef>
              <a:buNone/>
            </a:pPr>
            <a:endParaRPr lang="ru-RU" altLang="ja-JP" sz="1300" b="1" u="sng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 algn="just">
              <a:lnSpc>
                <a:spcPts val="12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Дегустационные заметки:</a:t>
            </a:r>
            <a:endParaRPr lang="ru-RU" sz="1300" u="sng" dirty="0" smtClean="0">
              <a:solidFill>
                <a:srgbClr val="663300"/>
              </a:solidFill>
            </a:endParaRPr>
          </a:p>
          <a:p>
            <a:pPr algn="just">
              <a:lnSpc>
                <a:spcPts val="1200"/>
              </a:lnSpc>
              <a:spcBef>
                <a:spcPts val="0"/>
              </a:spcBef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Цвет: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Глубокий медный.</a:t>
            </a:r>
          </a:p>
          <a:p>
            <a:pPr algn="just">
              <a:lnSpc>
                <a:spcPts val="1200"/>
              </a:lnSpc>
              <a:spcBef>
                <a:spcPts val="0"/>
              </a:spcBef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Аромат: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Привлекательный аромат настоянного на медовых сотах бурбона, сочного и сладкого фруктового пирога, с легкими тонами соблазнительного карамельного пудинга.</a:t>
            </a:r>
          </a:p>
          <a:p>
            <a:pPr algn="just">
              <a:lnSpc>
                <a:spcPts val="1200"/>
              </a:lnSpc>
              <a:spcBef>
                <a:spcPts val="0"/>
              </a:spcBef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Вкус: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Восхитительный нежный мед со слегка присыпанным солью ячменем; роскошное ощущение вкуса и структуры виски со сладостью медовых сот.</a:t>
            </a:r>
          </a:p>
          <a:p>
            <a:pPr algn="just">
              <a:lnSpc>
                <a:spcPts val="1200"/>
              </a:lnSpc>
              <a:spcBef>
                <a:spcPts val="0"/>
              </a:spcBef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Послевкусие: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Чрезвычайно долгое, с яркими и сочными ощущениями меда, ячменя и сочной ванили.</a:t>
            </a:r>
          </a:p>
          <a:p>
            <a:pPr algn="just">
              <a:lnSpc>
                <a:spcPts val="1200"/>
              </a:lnSpc>
              <a:spcBef>
                <a:spcPts val="0"/>
              </a:spcBef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Баланс: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Приносящий радость ячмень тесно переплетается с высококачественным дубом, принося прикосновение к настоящему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Гоанскому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удовольствию.</a:t>
            </a:r>
          </a:p>
        </p:txBody>
      </p:sp>
      <p:pic>
        <p:nvPicPr>
          <p:cNvPr id="1026" name="Picture 2" descr="E:\№1_РАБОТА ВЕЛЬД-21\КОЗЛОВ БАЗА ДАННЫХ АССОРТИМЕНТ\№1 ВИСКИ\10№ INDIA\PAUL JOHN_DISTILLERY\PAUL JOHN_PRODUCT\PAUL JOHN_NIRVANA 40%\4648_PAUL JOHN_NIRVANA 40%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53042" y="1916206"/>
            <a:ext cx="2455588" cy="4468238"/>
          </a:xfrm>
          <a:prstGeom prst="rect">
            <a:avLst/>
          </a:prstGeom>
          <a:noFill/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51400" y="114209"/>
            <a:ext cx="862678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Индийский виски из ГОА</a:t>
            </a:r>
          </a:p>
        </p:txBody>
      </p:sp>
      <p:pic>
        <p:nvPicPr>
          <p:cNvPr id="13" name="Picture 2" descr="G:\№1_РАБОТА ВЕЛЬД-21\КОЗЛОВ БАЗА ДАННЫХ АССОРТИМЕНТ\№1 ВИСКИ\10№ INDIA\PAUL JOHN_DISTILLERY\PAUL JOHN АП\PJ Logo - Color_ап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85766" y="127592"/>
            <a:ext cx="954462" cy="806518"/>
          </a:xfrm>
          <a:prstGeom prst="rect">
            <a:avLst/>
          </a:prstGeom>
          <a:noFill/>
        </p:spPr>
      </p:pic>
      <p:pic>
        <p:nvPicPr>
          <p:cNvPr id="14" name="Picture 2" descr="F:\РАБОТА ВЕЛЬД-21\КОЗЛОВ БАЗА ДАННЫХ\Выставки-Награды\New_product - копия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81757" y="40292"/>
            <a:ext cx="877718" cy="8641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51400" y="116540"/>
            <a:ext cx="862678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Итальянский виски</a:t>
            </a:r>
          </a:p>
        </p:txBody>
      </p:sp>
      <p:pic>
        <p:nvPicPr>
          <p:cNvPr id="2" name="Picture 2" descr="H:\№1_РАБОТА ВЕЛЬД-21\КОЗЛОВ БАЗА ДАННЫХ\ВИСКИ\3№ ВИСКИ МИРА\Italian\PUNI\PUNI Whisky - Product Shots\Bottle+packaging\АП PUNI\PUNI Whisky - LOGO FULL sm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57459" y="70498"/>
            <a:ext cx="1244009" cy="802132"/>
          </a:xfrm>
          <a:prstGeom prst="rect">
            <a:avLst/>
          </a:prstGeom>
          <a:noFill/>
        </p:spPr>
      </p:pic>
      <p:sp>
        <p:nvSpPr>
          <p:cNvPr id="18" name="Rectangle 5"/>
          <p:cNvSpPr>
            <a:spLocks noGrp="1" noChangeArrowheads="1"/>
          </p:cNvSpPr>
          <p:nvPr>
            <p:ph idx="1"/>
          </p:nvPr>
        </p:nvSpPr>
        <p:spPr>
          <a:xfrm>
            <a:off x="357158" y="923522"/>
            <a:ext cx="8641200" cy="362338"/>
          </a:xfrm>
        </p:spPr>
        <p:txBody>
          <a:bodyPr anchor="ctr">
            <a:noAutofit/>
          </a:bodyPr>
          <a:lstStyle/>
          <a:p>
            <a:pPr marL="0" lvl="0" indent="0" algn="ctr" eaLnBrk="1" hangingPunct="1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rgbClr val="663300"/>
                </a:solidFill>
                <a:latin typeface="Arial Black" pitchFamily="34" charset="0"/>
              </a:rPr>
              <a:t>PUNI Distillery</a:t>
            </a:r>
            <a:r>
              <a:rPr lang="ru-RU" sz="1800" b="1" dirty="0" smtClean="0">
                <a:solidFill>
                  <a:srgbClr val="663300"/>
                </a:solidFill>
                <a:latin typeface="Arial Black" pitchFamily="34" charset="0"/>
              </a:rPr>
              <a:t> (ПУНИ </a:t>
            </a:r>
            <a:r>
              <a:rPr lang="ru-RU" sz="1800" b="1" dirty="0" err="1" smtClean="0">
                <a:solidFill>
                  <a:srgbClr val="663300"/>
                </a:solidFill>
                <a:latin typeface="Arial Black" pitchFamily="34" charset="0"/>
              </a:rPr>
              <a:t>Дистиллери</a:t>
            </a:r>
            <a:r>
              <a:rPr lang="ru-RU" sz="1800" b="1" dirty="0" smtClean="0">
                <a:solidFill>
                  <a:srgbClr val="663300"/>
                </a:solidFill>
                <a:latin typeface="Arial Black" pitchFamily="34" charset="0"/>
              </a:rPr>
              <a:t>)</a:t>
            </a:r>
            <a:endParaRPr lang="ru-RU" sz="18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245603" y="1214422"/>
            <a:ext cx="86412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lnSpc>
                <a:spcPts val="1800"/>
              </a:lnSpc>
              <a:spcBef>
                <a:spcPts val="0"/>
              </a:spcBef>
              <a:buClr>
                <a:srgbClr val="660066"/>
              </a:buClr>
              <a:buNone/>
            </a:pPr>
            <a:r>
              <a:rPr lang="ru-RU" sz="1800" b="1" kern="0" dirty="0" smtClean="0">
                <a:solidFill>
                  <a:srgbClr val="C00000"/>
                </a:solidFill>
                <a:latin typeface="Arial Black" pitchFamily="34" charset="0"/>
                <a:ea typeface="ＭＳ Ｐゴシック" charset="-128"/>
                <a:cs typeface="Arial" pitchFamily="34" charset="0"/>
              </a:rPr>
              <a:t>Пуни – первый </a:t>
            </a:r>
            <a:r>
              <a:rPr lang="ru-RU" sz="1800" b="1" kern="0" dirty="0" err="1" smtClean="0">
                <a:solidFill>
                  <a:srgbClr val="C00000"/>
                </a:solidFill>
                <a:latin typeface="Arial Black" pitchFamily="34" charset="0"/>
                <a:ea typeface="ＭＳ Ｐゴシック" charset="-128"/>
                <a:cs typeface="Arial" pitchFamily="34" charset="0"/>
              </a:rPr>
              <a:t>односолодовый</a:t>
            </a:r>
            <a:r>
              <a:rPr lang="ru-RU" sz="1800" b="1" kern="0" dirty="0" smtClean="0">
                <a:solidFill>
                  <a:srgbClr val="C00000"/>
                </a:solidFill>
                <a:latin typeface="Arial Black" pitchFamily="34" charset="0"/>
                <a:ea typeface="ＭＳ Ｐゴシック" charset="-128"/>
                <a:cs typeface="Arial" pitchFamily="34" charset="0"/>
              </a:rPr>
              <a:t> виски Италии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56172" y="2583248"/>
            <a:ext cx="5958902" cy="413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975" algn="just">
              <a:lnSpc>
                <a:spcPts val="1500"/>
              </a:lnSpc>
              <a:spcBef>
                <a:spcPts val="0"/>
              </a:spcBef>
              <a:buNone/>
            </a:pP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Ключевые элементы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при создании итальянского виски –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чистейшая альпийская вода, местное зерно, традиционные перегонные кубы, сделанные в Шотландии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а также отлаженная система  и организация процесса выдержки.</a:t>
            </a:r>
          </a:p>
          <a:p>
            <a:pPr indent="180975" algn="just">
              <a:lnSpc>
                <a:spcPts val="15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Винокурня </a:t>
            </a:r>
            <a:r>
              <a:rPr lang="en-US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Puni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явилась результатом огромного труда, энтузиазма и безграничной страсти семейства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Эбенспергер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к шотландской «воде жизни».</a:t>
            </a:r>
          </a:p>
          <a:p>
            <a:pPr indent="180975" algn="just">
              <a:lnSpc>
                <a:spcPts val="15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Винокурня уютно расположилась в самом центре Альп, вблизи от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Ортленского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 горного массива, совсем неподалеку от городка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Глоренца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долины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Финшгау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indent="180975" algn="just">
              <a:lnSpc>
                <a:spcPts val="1500"/>
              </a:lnSpc>
              <a:spcBef>
                <a:spcPts val="0"/>
              </a:spcBef>
              <a:buNone/>
            </a:pP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Значительные температурные колебания между летними и зимними сезонами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благотворно влияют на процесс вызревания виски. Учитывая подобный климат,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«итальянский </a:t>
            </a:r>
            <a:r>
              <a:rPr lang="ru-RU" sz="1300" b="1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Хайленд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» оказался идеальным местом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для создания выдающегося виски.</a:t>
            </a:r>
          </a:p>
          <a:p>
            <a:pPr indent="180975" algn="just">
              <a:lnSpc>
                <a:spcPts val="15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Долина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Финшгау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где преобладает сухой климат, считается традиционным зерновым регионом с богатым фермерским наследием.</a:t>
            </a:r>
          </a:p>
          <a:p>
            <a:pPr indent="180975" algn="just">
              <a:lnSpc>
                <a:spcPts val="15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Рожь всегда доминировала здесь над прочими культурами. Еще со времен Средневековья долина считалась важнейшим сельскохозяйственным регионом.</a:t>
            </a:r>
          </a:p>
          <a:p>
            <a:pPr indent="180975" algn="just">
              <a:lnSpc>
                <a:spcPts val="15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На винокурне </a:t>
            </a:r>
            <a:r>
              <a:rPr lang="en-US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Puni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для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изготовления сусла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используется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исключительно зерно местных фермеров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. </a:t>
            </a:r>
            <a:endParaRPr lang="ru-RU" sz="1300" dirty="0">
              <a:solidFill>
                <a:srgbClr val="663300"/>
              </a:solidFill>
            </a:endParaRPr>
          </a:p>
        </p:txBody>
      </p:sp>
      <p:pic>
        <p:nvPicPr>
          <p:cNvPr id="1028" name="Picture 4" descr="H:\№1_РАБОТА ВЕЛЬД-21\КОЗЛОВ БАЗА ДАННЫХ АССОРТИМЕНТ\№1 ВИСКИ\12№ ITALIAN\АП PUNI\12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12" y="2571744"/>
            <a:ext cx="2645545" cy="3966845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sp>
        <p:nvSpPr>
          <p:cNvPr id="9" name="Прямоугольник 8"/>
          <p:cNvSpPr/>
          <p:nvPr/>
        </p:nvSpPr>
        <p:spPr>
          <a:xfrm>
            <a:off x="236054" y="1500174"/>
            <a:ext cx="8622226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975" algn="just">
              <a:lnSpc>
                <a:spcPts val="1500"/>
              </a:lnSpc>
              <a:spcBef>
                <a:spcPts val="0"/>
              </a:spcBef>
              <a:buNone/>
            </a:pP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Винокурня </a:t>
            </a:r>
            <a:r>
              <a:rPr lang="en-US" sz="1300" b="1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Puni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является первой и на данный момент единственной винокурней в Италии.</a:t>
            </a:r>
          </a:p>
          <a:p>
            <a:pPr indent="180975" algn="just">
              <a:lnSpc>
                <a:spcPts val="15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Это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семейное предприятие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основанное в 2010 году супругами Альбрехтом и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Даниэлой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Эбенспергер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которым они управляют вместо со своими сыновьями Йонасом и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Лукасом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indent="180975" algn="just">
              <a:lnSpc>
                <a:spcPts val="15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Завод расположен на севере Италии в самом сердце итальянской части Альп, на границе с Австрией и Швейцарией.</a:t>
            </a:r>
            <a:endParaRPr lang="en-US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357158" y="994960"/>
            <a:ext cx="8641200" cy="362338"/>
          </a:xfrm>
        </p:spPr>
        <p:txBody>
          <a:bodyPr anchor="ctr">
            <a:noAutofit/>
          </a:bodyPr>
          <a:lstStyle/>
          <a:p>
            <a:pPr marL="0" lvl="0" indent="0" algn="ctr" eaLnBrk="1" hangingPunct="1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rgbClr val="663300"/>
                </a:solidFill>
                <a:latin typeface="Arial Black" pitchFamily="34" charset="0"/>
              </a:rPr>
              <a:t>PUNI Distillery</a:t>
            </a:r>
            <a:r>
              <a:rPr lang="ru-RU" sz="1800" b="1" dirty="0" smtClean="0">
                <a:solidFill>
                  <a:srgbClr val="663300"/>
                </a:solidFill>
                <a:latin typeface="Arial Black" pitchFamily="34" charset="0"/>
              </a:rPr>
              <a:t> (ПУНИ </a:t>
            </a:r>
            <a:r>
              <a:rPr lang="ru-RU" sz="1800" b="1" dirty="0" err="1" smtClean="0">
                <a:solidFill>
                  <a:srgbClr val="663300"/>
                </a:solidFill>
                <a:latin typeface="Arial Black" pitchFamily="34" charset="0"/>
              </a:rPr>
              <a:t>Дистиллери</a:t>
            </a:r>
            <a:r>
              <a:rPr lang="ru-RU" sz="1800" b="1" dirty="0" smtClean="0">
                <a:solidFill>
                  <a:srgbClr val="663300"/>
                </a:solidFill>
                <a:latin typeface="Arial Black" pitchFamily="34" charset="0"/>
              </a:rPr>
              <a:t>)</a:t>
            </a:r>
            <a:endParaRPr lang="ru-RU" sz="18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H:\№1_РАБОТА ВЕЛЬД-21\КОЗЛОВ БАЗА ДАННЫХ АССОРТИМЕНТ\№1 ВИСКИ\12№ ITALIAN\АП PUNI\PUNI - Val Venosta 3.JPG"/>
          <p:cNvPicPr>
            <a:picLocks noChangeAspect="1" noChangeArrowheads="1"/>
          </p:cNvPicPr>
          <p:nvPr/>
        </p:nvPicPr>
        <p:blipFill>
          <a:blip r:embed="rId2" cstate="print"/>
          <a:srcRect t="6832"/>
          <a:stretch>
            <a:fillRect/>
          </a:stretch>
        </p:blipFill>
        <p:spPr bwMode="auto">
          <a:xfrm>
            <a:off x="428595" y="1455792"/>
            <a:ext cx="8286809" cy="5148287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51400" y="116540"/>
            <a:ext cx="862678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Итальянский виски</a:t>
            </a:r>
          </a:p>
        </p:txBody>
      </p:sp>
      <p:pic>
        <p:nvPicPr>
          <p:cNvPr id="8" name="Picture 2" descr="H:\№1_РАБОТА ВЕЛЬД-21\КОЗЛОВ БАЗА ДАННЫХ\ВИСКИ\3№ ВИСКИ МИРА\Italian\PUNI\PUNI Whisky - Product Shots\Bottle+packaging\АП PUNI\PUNI Whisky - LOGO FULL sm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57459" y="70498"/>
            <a:ext cx="1244009" cy="8021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51400" y="1304216"/>
            <a:ext cx="86267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5113" algn="just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Владелец бренда с 2013 года – компания </a:t>
            </a:r>
            <a:r>
              <a:rPr lang="en-US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Waldemar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Behn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GMbH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немецкая компания  с долгими традициями дистилляции и работы в индустрии напитков в целом.</a:t>
            </a:r>
          </a:p>
          <a:p>
            <a:pPr indent="265113" algn="just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endParaRPr lang="ru-RU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indent="265113" algn="just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«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DANZKA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Vodka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»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бренд, рожденный в Копенгагене, известный своей уникальной функциональной алюминиевой бутылкой, которая быстро охлаждается, очень легкая на вес и при этом ее невозможно разбить. Бренд работал с такими  датскими дизайнерами как 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Johannes </a:t>
            </a:r>
            <a:r>
              <a:rPr lang="en-US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Torpe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и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Jacob Jensen Design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для разработки бутылки, логотипа и идентичности бренда в целом.</a:t>
            </a:r>
          </a:p>
          <a:p>
            <a:pPr indent="265113" algn="just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endParaRPr lang="ru-RU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indent="265113" algn="just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Водка «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DANZKA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»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продается по всему миру, в основном в магазинах 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Duty Free.</a:t>
            </a:r>
            <a:endParaRPr lang="ru-RU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indent="265113" algn="just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endParaRPr lang="ru-RU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indent="265113" algn="just">
              <a:lnSpc>
                <a:spcPts val="14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Полная линейка включает оригинальную 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DANZKA Vodka 40%, 50%-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ную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водку,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супер-премиальную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версию 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The Spirit (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эксклюзив 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Duty Free)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а так же линейку ароматизированных водок.</a:t>
            </a:r>
          </a:p>
        </p:txBody>
      </p:sp>
      <p:pic>
        <p:nvPicPr>
          <p:cNvPr id="5" name="Picture 2" descr="G:\№1_РАБОТА ВЕЛЬД-21\КОЗЛОВ БАЗА ДАННЫХ АССОРТИМЕНТ\№6 ВОДКА\№4 DANZKA VODKA\DANZKA LOGO\DANZKA LOGOTYPE\DANZKA_LOGO_PO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7488" y="235556"/>
            <a:ext cx="1977655" cy="472493"/>
          </a:xfrm>
          <a:prstGeom prst="rect">
            <a:avLst/>
          </a:prstGeom>
          <a:noFill/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51520" y="116540"/>
            <a:ext cx="862666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Водка </a:t>
            </a:r>
            <a:r>
              <a:rPr lang="en-US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DANZKA</a:t>
            </a:r>
            <a:endParaRPr lang="ru-RU" sz="2400" kern="0" dirty="0" smtClean="0">
              <a:solidFill>
                <a:srgbClr val="663300"/>
              </a:solidFill>
              <a:latin typeface="Arial Black" pitchFamily="34" charset="0"/>
              <a:cs typeface="ＭＳ Ｐゴシック" charset="-128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14282" y="928670"/>
            <a:ext cx="8633636" cy="33201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ts val="2000"/>
              </a:lnSpc>
              <a:spcBef>
                <a:spcPts val="0"/>
              </a:spcBef>
              <a:buNone/>
            </a:pPr>
            <a:r>
              <a:rPr lang="ru-RU" sz="1400" cap="all" dirty="0" smtClean="0">
                <a:solidFill>
                  <a:srgbClr val="663300"/>
                </a:solidFill>
                <a:latin typeface="Arial Black" pitchFamily="34" charset="0"/>
              </a:rPr>
              <a:t>ОБЩАЯ ИНФОРМАЦИЯ</a:t>
            </a:r>
          </a:p>
        </p:txBody>
      </p:sp>
      <p:pic>
        <p:nvPicPr>
          <p:cNvPr id="5122" name="Picture 2" descr="G:\№1_РАБОТА ВЕЛЬД-21\КОЗЛОВ БАЗА ДАННЫХ АССОРТИМЕНТ\№6 ВОДКА\№4 DANZKA VODKA\DANZKA COLLECTION\Professional-Resolution-300-dpi-A3-Offset_для-АП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3556925"/>
            <a:ext cx="7686423" cy="32296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2571736" y="1590671"/>
            <a:ext cx="6357982" cy="2909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975" algn="just">
              <a:lnSpc>
                <a:spcPts val="17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Валь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Веноста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лежит в центральной части Альп. Здесь Альпы достигают своей наибольшей ширины (250 км). Кроме того долина окружена высокими хребтами — факт влекущий за собой с точки зрения климата островное и самое закрытое местоположение в Восточных Альпах и приводящий к уменьшению выпадения осадков.</a:t>
            </a:r>
          </a:p>
          <a:p>
            <a:pPr indent="180975" algn="just">
              <a:lnSpc>
                <a:spcPts val="17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Метеорологические образования, приближающиеся и от Атлантического океана, и с юга, ослабляются и вызывают сухость в сельском хозяйстве.</a:t>
            </a:r>
          </a:p>
          <a:p>
            <a:pPr indent="180975" algn="just">
              <a:lnSpc>
                <a:spcPts val="17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Искусственное орошение является необходимостью, потому что только оно позволяет обеспечить стабильное получение сельскохозяйственной продукции.</a:t>
            </a:r>
          </a:p>
          <a:p>
            <a:pPr indent="180975" algn="just">
              <a:lnSpc>
                <a:spcPts val="17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Средние температуры января от −1 °С в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Шландерсе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до −6,2 °C на перевале Решен (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Ресиа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) — июля +14°+19 °C.</a:t>
            </a:r>
          </a:p>
          <a:p>
            <a:pPr indent="180975" algn="just">
              <a:lnSpc>
                <a:spcPts val="17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Осадки выпадают преимущественно летом: 481 мм в среднее в год в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Шландерсе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 — 663 мм в год на перевале Решен (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Ресиа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).</a:t>
            </a:r>
          </a:p>
        </p:txBody>
      </p:sp>
      <p:pic>
        <p:nvPicPr>
          <p:cNvPr id="3074" name="Picture 2" descr="H:\№1_РАБОТА ВЕЛЬД-21\КОЗЛОВ БАЗА ДАННЫХ АССОРТИМЕНТ\№1 ВИСКИ\12№ ITALIAN\АП PUNI\PUNI - Tasting.JPG"/>
          <p:cNvPicPr>
            <a:picLocks noChangeAspect="1" noChangeArrowheads="1"/>
          </p:cNvPicPr>
          <p:nvPr/>
        </p:nvPicPr>
        <p:blipFill>
          <a:blip r:embed="rId2" cstate="print"/>
          <a:srcRect t="9983" b="6825"/>
          <a:stretch>
            <a:fillRect/>
          </a:stretch>
        </p:blipFill>
        <p:spPr bwMode="auto">
          <a:xfrm>
            <a:off x="5386394" y="4572008"/>
            <a:ext cx="3471886" cy="1928826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pic>
        <p:nvPicPr>
          <p:cNvPr id="3075" name="Picture 3" descr="H:\№1_РАБОТА ВЕЛЬД-21\КОЗЛОВ БАЗА ДАННЫХ АССОРТИМЕНТ\№1 ВИСКИ\12№ ITALIAN\АП PUNI\PUNI - Val Venosta 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285860"/>
            <a:ext cx="2214578" cy="3312445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sp>
        <p:nvSpPr>
          <p:cNvPr id="11" name="Прямоугольник 10"/>
          <p:cNvSpPr/>
          <p:nvPr/>
        </p:nvSpPr>
        <p:spPr>
          <a:xfrm>
            <a:off x="214282" y="4714884"/>
            <a:ext cx="4929222" cy="2037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975" algn="just">
              <a:lnSpc>
                <a:spcPts val="17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Свое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название винокурня получила от местной речки </a:t>
            </a:r>
            <a:r>
              <a:rPr lang="en-US" sz="1300" b="1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Puni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которая пересекает долину.</a:t>
            </a:r>
          </a:p>
          <a:p>
            <a:pPr indent="180975" algn="just">
              <a:lnSpc>
                <a:spcPts val="17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Подобно многим  шотландским винокурням, носящим старинные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гэльские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имена, название </a:t>
            </a:r>
            <a:r>
              <a:rPr lang="en-US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Puni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- это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древнее ретороманское наименование,  что символизирует тесную связь винокурни с местной историей и традициями.</a:t>
            </a:r>
          </a:p>
          <a:p>
            <a:pPr indent="180975" algn="just">
              <a:lnSpc>
                <a:spcPts val="1700"/>
              </a:lnSpc>
              <a:spcBef>
                <a:spcPts val="0"/>
              </a:spcBef>
              <a:buNone/>
            </a:pP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Первый итальянский солодовый виски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выдержанный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по всем  правилам три года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был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выпущен в октябре 2015 году.  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2500298" y="994960"/>
            <a:ext cx="6215106" cy="576652"/>
          </a:xfrm>
        </p:spPr>
        <p:txBody>
          <a:bodyPr anchor="ctr">
            <a:noAutofit/>
          </a:bodyPr>
          <a:lstStyle/>
          <a:p>
            <a:pPr marL="0" lvl="0" indent="0" algn="ctr" eaLnBrk="1" hangingPunct="1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rgbClr val="663300"/>
                </a:solidFill>
                <a:latin typeface="Arial Black" pitchFamily="34" charset="0"/>
              </a:rPr>
              <a:t>PUNI NATURE</a:t>
            </a:r>
            <a:endParaRPr lang="ru-RU" sz="1800" b="1" dirty="0" smtClean="0">
              <a:solidFill>
                <a:srgbClr val="663300"/>
              </a:solidFill>
              <a:latin typeface="Arial Black" pitchFamily="34" charset="0"/>
            </a:endParaRPr>
          </a:p>
          <a:p>
            <a:pPr marL="0" lvl="0" indent="0" algn="ctr" eaLnBrk="1" hangingPunct="1">
              <a:lnSpc>
                <a:spcPts val="2000"/>
              </a:lnSpc>
              <a:spcBef>
                <a:spcPts val="0"/>
              </a:spcBef>
              <a:buNone/>
            </a:pPr>
            <a:r>
              <a:rPr lang="ru-RU" sz="1800" b="1" dirty="0" smtClean="0">
                <a:solidFill>
                  <a:srgbClr val="663300"/>
                </a:solidFill>
                <a:latin typeface="Arial Black" pitchFamily="34" charset="0"/>
              </a:rPr>
              <a:t> (Природа ПУНИ)</a:t>
            </a:r>
            <a:endParaRPr lang="ru-RU" sz="18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51400" y="116540"/>
            <a:ext cx="862678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Итальянский виски</a:t>
            </a:r>
          </a:p>
        </p:txBody>
      </p:sp>
      <p:pic>
        <p:nvPicPr>
          <p:cNvPr id="12" name="Picture 2" descr="H:\№1_РАБОТА ВЕЛЬД-21\КОЗЛОВ БАЗА ДАННЫХ\ВИСКИ\3№ ВИСКИ МИРА\Italian\PUNI\PUNI Whisky - Product Shots\Bottle+packaging\АП PUNI\PUNI Whisky - LOGO FULL sm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57459" y="70498"/>
            <a:ext cx="1244009" cy="8021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/>
          <p:nvPr/>
        </p:nvSpPr>
        <p:spPr>
          <a:xfrm>
            <a:off x="224915" y="1341626"/>
            <a:ext cx="8653271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975" algn="just">
              <a:lnSpc>
                <a:spcPts val="1500"/>
              </a:lnSpc>
              <a:spcBef>
                <a:spcPts val="0"/>
              </a:spcBef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PUNI CUBE: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Винокурня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Пуни расположена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вблизи средневекового городка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Глоренца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 Южном Тироле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. Свое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название она берет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от протекающей поблизости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реки Пуни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которая стекает с Альпийских гор (3 391 метров) и идет вниз через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Глоренцу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в долину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Финшгау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indent="180975" algn="just">
              <a:lnSpc>
                <a:spcPts val="15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Винокурня представляет из себя куб высотой 13 метров. Привлекающий внимание дизайн здания из смещенных красных кирпичей вдохновлен традиционным для региона стилем окон зерновых амбаров, и отражает гармоничное сочетание традиций и инноваций на винокурне Пуни. Виски производится внутри куба, ниже уровня земли.</a:t>
            </a:r>
          </a:p>
          <a:p>
            <a:pPr indent="180975" algn="just">
              <a:lnSpc>
                <a:spcPts val="15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Каждый год винокурня привлекает множество туристов со всего мира. Посетители могут изучить полный производственный цикл во время тура, и узнать все о производстве первого Итальянского Солодового Виски.</a:t>
            </a:r>
          </a:p>
        </p:txBody>
      </p:sp>
      <p:sp>
        <p:nvSpPr>
          <p:cNvPr id="11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357158" y="928670"/>
            <a:ext cx="8641200" cy="428628"/>
          </a:xfrm>
        </p:spPr>
        <p:txBody>
          <a:bodyPr anchor="ctr">
            <a:noAutofit/>
          </a:bodyPr>
          <a:lstStyle/>
          <a:p>
            <a:pPr marL="0" lvl="0" indent="0" algn="ctr" eaLnBrk="1" hangingPunct="1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rgbClr val="663300"/>
                </a:solidFill>
                <a:latin typeface="Arial Black" pitchFamily="34" charset="0"/>
              </a:rPr>
              <a:t>PUNI CUBE</a:t>
            </a:r>
            <a:r>
              <a:rPr lang="ru-RU" sz="1800" b="1" dirty="0" smtClean="0">
                <a:solidFill>
                  <a:srgbClr val="663300"/>
                </a:solidFill>
                <a:latin typeface="Arial Black" pitchFamily="34" charset="0"/>
              </a:rPr>
              <a:t> (Куб ПУНИ)</a:t>
            </a:r>
            <a:endParaRPr lang="ru-RU" sz="18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3" descr="H:\№1_РАБОТА ВЕЛЬД-21\КОЗЛОВ БАЗА ДАННЫХ АССОРТИМЕНТ\№1 ВИСКИ\12№ ITALIAN\АП PUNI\097.jpg"/>
          <p:cNvPicPr>
            <a:picLocks noChangeAspect="1" noChangeArrowheads="1"/>
          </p:cNvPicPr>
          <p:nvPr/>
        </p:nvPicPr>
        <p:blipFill>
          <a:blip r:embed="rId2" cstate="print"/>
          <a:srcRect l="12954" t="16651" r="25156"/>
          <a:stretch>
            <a:fillRect/>
          </a:stretch>
        </p:blipFill>
        <p:spPr bwMode="auto">
          <a:xfrm>
            <a:off x="279857" y="3485494"/>
            <a:ext cx="3434888" cy="3086777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pic>
        <p:nvPicPr>
          <p:cNvPr id="1026" name="Picture 2" descr="M:\!ВНУТРЕННЯЯ!\ПОСТАВЩИКИ\PUNI\Все для презентации\PUNI Whisky - Images\PUNI - Distillery 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7650" y="3485486"/>
            <a:ext cx="2058137" cy="3086588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pic>
        <p:nvPicPr>
          <p:cNvPr id="15" name="Picture 5" descr="H:\№1_РАБОТА ВЕЛЬД-21\КОЗЛОВ БАЗА ДАННЫХ АССОРТИМЕНТ\№1 ВИСКИ\12№ ITALIAN\АП PUNI\PUNI -  River Puni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87030" y="3485494"/>
            <a:ext cx="2068569" cy="3086777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51400" y="116540"/>
            <a:ext cx="862678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Итальянский виски</a:t>
            </a:r>
          </a:p>
        </p:txBody>
      </p:sp>
      <p:pic>
        <p:nvPicPr>
          <p:cNvPr id="14" name="Picture 2" descr="H:\№1_РАБОТА ВЕЛЬД-21\КОЗЛОВ БАЗА ДАННЫХ\ВИСКИ\3№ ВИСКИ МИРА\Italian\PUNI\PUNI Whisky - Product Shots\Bottle+packaging\АП PUNI\PUNI Whisky - LOGO FULL sm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57459" y="70498"/>
            <a:ext cx="1244009" cy="8021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/>
          <p:nvPr/>
        </p:nvSpPr>
        <p:spPr>
          <a:xfrm>
            <a:off x="244549" y="1428736"/>
            <a:ext cx="86336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975" algn="just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PUNI MALT: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Как первый производитель виски в Италии,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ПУНИ использует три типа соложенного зерна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чтобы придать Итальянскому Солодовому Виски особый вкус:</a:t>
            </a:r>
          </a:p>
          <a:p>
            <a:pPr indent="180975" algn="just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Ячмень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формирует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солодовую пряную основу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indent="180975" algn="just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Пшеница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придает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мягкость и сладость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indent="180975" algn="just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Рожь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добавляет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спирту тела и глубины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indent="180975" algn="just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С самого начала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Пуни использует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только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местную рожь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. Особенно стоит отметить рожь, выращиваемую около аббатства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Мариенберг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: Это очень старый сорт ржи, который дает дистилляту выдающиеся вкусовые характеристики. Большая часть пшеницы также выращена в Южном Тироле.</a:t>
            </a:r>
          </a:p>
        </p:txBody>
      </p:sp>
      <p:sp>
        <p:nvSpPr>
          <p:cNvPr id="11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357158" y="994960"/>
            <a:ext cx="8641200" cy="362338"/>
          </a:xfrm>
        </p:spPr>
        <p:txBody>
          <a:bodyPr anchor="ctr">
            <a:noAutofit/>
          </a:bodyPr>
          <a:lstStyle/>
          <a:p>
            <a:pPr marL="0" lvl="0" indent="0" algn="ctr" eaLnBrk="1" hangingPunct="1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rgbClr val="663300"/>
                </a:solidFill>
                <a:latin typeface="Arial Black" pitchFamily="34" charset="0"/>
              </a:rPr>
              <a:t>PUNI MALT</a:t>
            </a:r>
            <a:r>
              <a:rPr lang="ru-RU" sz="1800" b="1" dirty="0" smtClean="0">
                <a:solidFill>
                  <a:srgbClr val="663300"/>
                </a:solidFill>
                <a:latin typeface="Arial Black" pitchFamily="34" charset="0"/>
              </a:rPr>
              <a:t> (Солод ПУНИ)</a:t>
            </a:r>
            <a:endParaRPr lang="ru-RU" sz="18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M:\!ВНУТРЕННЯЯ!\ПОСТАВЩИКИ\PUNI\Все для презентации\PUNI Whisky - Images\PUNI - Rye 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3601549"/>
            <a:ext cx="3019755" cy="2021700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pic>
        <p:nvPicPr>
          <p:cNvPr id="1026" name="Picture 2" descr="G:\№1_РАБОТА ВЕЛЬД-21\КОЗЛОВ БАЗА ДАННЫХ АССОРТИМЕНТ\№1 ВИСКИ\12№ ITALIAN\PUNI DISTILLERY\PUNI Whisky - Images\PUNI - Rye 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3570" y="3601549"/>
            <a:ext cx="3244855" cy="2173016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pic>
        <p:nvPicPr>
          <p:cNvPr id="15" name="Picture 7" descr="H:\№1_РАБОТА ВЕЛЬД-21\КОЗЛОВ БАЗА ДАННЫХ АССОРТИМЕНТ\№1 ВИСКИ\12№ ITALIAN\АП PUNI\PUNI - Rye 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86050" y="4530243"/>
            <a:ext cx="3269266" cy="2184905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51400" y="116540"/>
            <a:ext cx="862678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Итальянский виски</a:t>
            </a:r>
          </a:p>
        </p:txBody>
      </p:sp>
      <p:pic>
        <p:nvPicPr>
          <p:cNvPr id="12" name="Picture 2" descr="H:\№1_РАБОТА ВЕЛЬД-21\КОЗЛОВ БАЗА ДАННЫХ\ВИСКИ\3№ ВИСКИ МИРА\Italian\PUNI\PUNI Whisky - Product Shots\Bottle+packaging\АП PUNI\PUNI Whisky - LOGO FULL sm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57459" y="70498"/>
            <a:ext cx="1244009" cy="8021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/>
          <p:nvPr/>
        </p:nvSpPr>
        <p:spPr>
          <a:xfrm>
            <a:off x="244549" y="1285860"/>
            <a:ext cx="5827649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975" algn="just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PUNI</a:t>
            </a: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MAKE</a:t>
            </a: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Высокие изящные перегонные кубы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- результат тщательного, умелого и кропотливого труда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мастеров из </a:t>
            </a:r>
            <a:r>
              <a:rPr lang="ru-RU" sz="1300" b="1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Ротс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в Шотландии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 - отвечают за мягкий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фруктовый стиль виски.</a:t>
            </a:r>
          </a:p>
          <a:p>
            <a:pPr indent="180975" algn="just">
              <a:lnSpc>
                <a:spcPts val="14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За пределами Великобритании едва ли найдется с десяток винокурен в Европе, которые  используют традиционное оборудование и перегонные кубы, привезенные из самой Шотландии.</a:t>
            </a:r>
          </a:p>
          <a:p>
            <a:pPr indent="180975" algn="just">
              <a:lnSpc>
                <a:spcPts val="14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На винокурне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применяется традиционная технология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изготовления виски. Для дистилляции поочередно используются два разных перегонных куба. </a:t>
            </a:r>
          </a:p>
          <a:p>
            <a:pPr indent="180975" algn="just">
              <a:lnSpc>
                <a:spcPts val="1400"/>
              </a:lnSpc>
              <a:spcBef>
                <a:spcPts val="0"/>
              </a:spcBef>
              <a:buNone/>
            </a:pP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Для подогрева используют не пар, а кипящую воду.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Это уникальная  и единственная система нагрева была разработана в сотрудничестве с шотландскими и итальянскими инженерами.</a:t>
            </a:r>
          </a:p>
          <a:p>
            <a:pPr indent="180975" algn="just">
              <a:lnSpc>
                <a:spcPts val="14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Технология позволяет более точно контролировать температуру  в процессе дистилляции и провести  более точное отсечение лучшей части спирта для будущего виски.</a:t>
            </a:r>
          </a:p>
        </p:txBody>
      </p:sp>
      <p:sp>
        <p:nvSpPr>
          <p:cNvPr id="11" name="Rectangle 5"/>
          <p:cNvSpPr>
            <a:spLocks noGrp="1" noChangeArrowheads="1"/>
          </p:cNvSpPr>
          <p:nvPr>
            <p:ph idx="1"/>
          </p:nvPr>
        </p:nvSpPr>
        <p:spPr>
          <a:xfrm>
            <a:off x="357158" y="923522"/>
            <a:ext cx="8641200" cy="362338"/>
          </a:xfrm>
        </p:spPr>
        <p:txBody>
          <a:bodyPr anchor="ctr">
            <a:noAutofit/>
          </a:bodyPr>
          <a:lstStyle/>
          <a:p>
            <a:pPr marL="0" lvl="0" indent="0" algn="ctr" eaLnBrk="1" hangingPunct="1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rgbClr val="663300"/>
                </a:solidFill>
                <a:latin typeface="Arial Black" pitchFamily="34" charset="0"/>
              </a:rPr>
              <a:t>PUNI MAKE</a:t>
            </a:r>
            <a:r>
              <a:rPr lang="ru-RU" sz="1800" b="1" dirty="0" smtClean="0">
                <a:solidFill>
                  <a:srgbClr val="663300"/>
                </a:solidFill>
                <a:latin typeface="Arial Black" pitchFamily="34" charset="0"/>
              </a:rPr>
              <a:t> (Изготовление ПУНИ)</a:t>
            </a:r>
            <a:endParaRPr lang="ru-RU" sz="18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8" descr="H:\№1_РАБОТА ВЕЛЬД-21\КОЗЛОВ БАЗА ДАННЫХ АССОРТИМЕНТ\№1 ВИСКИ\12№ ITALIAN\АП PUNI\PUNI - Stills 4.JPG"/>
          <p:cNvPicPr>
            <a:picLocks noChangeAspect="1" noChangeArrowheads="1"/>
          </p:cNvPicPr>
          <p:nvPr/>
        </p:nvPicPr>
        <p:blipFill>
          <a:blip r:embed="rId3" cstate="print"/>
          <a:srcRect l="34137" t="2222" b="7094"/>
          <a:stretch>
            <a:fillRect/>
          </a:stretch>
        </p:blipFill>
        <p:spPr bwMode="auto">
          <a:xfrm>
            <a:off x="6143636" y="1357298"/>
            <a:ext cx="2719362" cy="2500330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pic>
        <p:nvPicPr>
          <p:cNvPr id="4098" name="Picture 2" descr="M:\!ВНУТРЕННЯЯ!\ПОСТАВЩИКИ\PUNI\Все для презентации\PUNI Whisky - Images\PUNI - Stills 1.jpg"/>
          <p:cNvPicPr>
            <a:picLocks noChangeAspect="1" noChangeArrowheads="1"/>
          </p:cNvPicPr>
          <p:nvPr/>
        </p:nvPicPr>
        <p:blipFill>
          <a:blip r:embed="rId4" cstate="print"/>
          <a:srcRect b="5310"/>
          <a:stretch>
            <a:fillRect/>
          </a:stretch>
        </p:blipFill>
        <p:spPr bwMode="auto">
          <a:xfrm>
            <a:off x="241543" y="4068608"/>
            <a:ext cx="4071966" cy="2571768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pic>
        <p:nvPicPr>
          <p:cNvPr id="3075" name="Picture 3" descr="G:\№1_РАБОТА ВЕЛЬД-21\КОЗЛОВ БАЗА ДАННЫХ АССОРТИМЕНТ\№1 ВИСКИ\12№ ITALIAN\PUNI DISTILLERY\PUNI Whisky - Images ARCHITECTURE\083 - копия.jpg"/>
          <p:cNvPicPr>
            <a:picLocks noChangeAspect="1" noChangeArrowheads="1"/>
          </p:cNvPicPr>
          <p:nvPr/>
        </p:nvPicPr>
        <p:blipFill>
          <a:blip r:embed="rId5" cstate="print"/>
          <a:srcRect t="5713"/>
          <a:stretch>
            <a:fillRect/>
          </a:stretch>
        </p:blipFill>
        <p:spPr bwMode="auto">
          <a:xfrm>
            <a:off x="4786314" y="4071942"/>
            <a:ext cx="4091395" cy="2571768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51400" y="116540"/>
            <a:ext cx="862678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Итальянский виски</a:t>
            </a:r>
          </a:p>
        </p:txBody>
      </p:sp>
      <p:pic>
        <p:nvPicPr>
          <p:cNvPr id="14" name="Picture 2" descr="H:\№1_РАБОТА ВЕЛЬД-21\КОЗЛОВ БАЗА ДАННЫХ\ВИСКИ\3№ ВИСКИ МИРА\Italian\PUNI\PUNI Whisky - Product Shots\Bottle+packaging\АП PUNI\PUNI Whisky - LOGO FULL sm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57459" y="70498"/>
            <a:ext cx="1244009" cy="802132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/>
          <p:nvPr/>
        </p:nvSpPr>
        <p:spPr>
          <a:xfrm>
            <a:off x="234236" y="1428736"/>
            <a:ext cx="86545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975" algn="just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PUNI CASK: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Помимо использования нормальных складов,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Пуни выдерживает часть бочек из-под бурбона  в заброшенных военных бункерах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оставшихся со времен Второй Мировой Войны.</a:t>
            </a:r>
          </a:p>
          <a:p>
            <a:pPr indent="180975" algn="just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Для этой цели в аренду взято несколько бункеров, где бочки хранятся при стабильной температуре и уровне влажности, за 4-метровцыми бетонными стенами.</a:t>
            </a:r>
          </a:p>
        </p:txBody>
      </p:sp>
      <p:sp>
        <p:nvSpPr>
          <p:cNvPr id="11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357158" y="1066398"/>
            <a:ext cx="8641200" cy="362338"/>
          </a:xfrm>
        </p:spPr>
        <p:txBody>
          <a:bodyPr anchor="ctr">
            <a:noAutofit/>
          </a:bodyPr>
          <a:lstStyle/>
          <a:p>
            <a:pPr marL="0" lvl="0" indent="0" algn="ctr" eaLnBrk="1" hangingPunct="1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rgbClr val="663300"/>
                </a:solidFill>
                <a:latin typeface="Arial Black" pitchFamily="34" charset="0"/>
              </a:rPr>
              <a:t>PUNI CASK</a:t>
            </a:r>
            <a:r>
              <a:rPr lang="ru-RU" sz="1800" b="1" dirty="0" smtClean="0">
                <a:solidFill>
                  <a:srgbClr val="663300"/>
                </a:solidFill>
                <a:latin typeface="Arial Black" pitchFamily="34" charset="0"/>
              </a:rPr>
              <a:t> (Бочки ПУНИ)</a:t>
            </a:r>
            <a:endParaRPr lang="ru-RU" sz="18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6" name="Picture 4" descr="M:\!ВНУТРЕННЯЯ!\ПОСТАВЩИКИ\PUNI\Все для презентации\PUNI Whisky - Images\PUNI - casks 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591750"/>
            <a:ext cx="3678177" cy="2451820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pic>
        <p:nvPicPr>
          <p:cNvPr id="2050" name="Picture 2" descr="G:\№1_РАБОТА ВЕЛЬД-21\КОЗЛОВ БАЗА ДАННЫХ АССОРТИМЕНТ\№1 ВИСКИ\12№ ITALIAN\PUNI DISTILLERY\PUNI Whisky - Images\PUNI - Bunker 2 - копия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4" y="2571743"/>
            <a:ext cx="3714776" cy="2480613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pic>
        <p:nvPicPr>
          <p:cNvPr id="10" name="Picture 3" descr="M:\!ВНУТРЕННЯЯ!\ПОСТАВЩИКИ\PUNI\Все для презентации\PUNI Whisky - Images\PUNI - Bunker 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3174" y="4143380"/>
            <a:ext cx="3704923" cy="2469483"/>
          </a:xfrm>
          <a:prstGeom prst="roundRect">
            <a:avLst/>
          </a:prstGeom>
          <a:noFill/>
          <a:ln w="19050">
            <a:solidFill>
              <a:srgbClr val="663300"/>
            </a:solidFill>
          </a:ln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51400" y="116540"/>
            <a:ext cx="862678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Итальянский виски</a:t>
            </a:r>
          </a:p>
        </p:txBody>
      </p:sp>
      <p:pic>
        <p:nvPicPr>
          <p:cNvPr id="14" name="Picture 2" descr="H:\№1_РАБОТА ВЕЛЬД-21\КОЗЛОВ БАЗА ДАННЫХ\ВИСКИ\3№ ВИСКИ МИРА\Italian\PUNI\PUNI Whisky - Product Shots\Bottle+packaging\АП PUNI\PUNI Whisky - LOGO FULL sm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57459" y="70498"/>
            <a:ext cx="1244009" cy="8021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51400" y="116540"/>
            <a:ext cx="862678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Итальянский виски</a:t>
            </a:r>
          </a:p>
        </p:txBody>
      </p:sp>
      <p:pic>
        <p:nvPicPr>
          <p:cNvPr id="7" name="Picture 2" descr="H:\№1_РАБОТА ВЕЛЬД-21\КОЗЛОВ БАЗА ДАННЫХ\ВИСКИ\3№ ВИСКИ МИРА\Italian\PUNI\PUNI Whisky - Product Shots\Bottle+packaging\АП PUNI\PUNI Whisky - LOGO FULL sm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57459" y="70498"/>
            <a:ext cx="1244009" cy="802132"/>
          </a:xfrm>
          <a:prstGeom prst="rect">
            <a:avLst/>
          </a:prstGeom>
          <a:noFill/>
        </p:spPr>
      </p:pic>
      <p:sp>
        <p:nvSpPr>
          <p:cNvPr id="8" name="Прямоугольник 7"/>
          <p:cNvSpPr/>
          <p:nvPr/>
        </p:nvSpPr>
        <p:spPr>
          <a:xfrm>
            <a:off x="107380" y="6093370"/>
            <a:ext cx="26643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  <a:spcBef>
                <a:spcPts val="0"/>
              </a:spcBef>
              <a:buNone/>
            </a:pPr>
            <a:r>
              <a:rPr lang="en-US" sz="13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Gold</a:t>
            </a:r>
            <a:endParaRPr lang="ru-RU" sz="1300" b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ts val="1500"/>
              </a:lnSpc>
              <a:spcBef>
                <a:spcPts val="0"/>
              </a:spcBef>
              <a:buNone/>
            </a:pP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IWSC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2016 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Design &amp; Packaging</a:t>
            </a:r>
          </a:p>
        </p:txBody>
      </p:sp>
      <p:pic>
        <p:nvPicPr>
          <p:cNvPr id="8193" name="Picture 1" descr="E:\№1_РАБОТА ВЕЛЬД-21\КОЗЛОВ БАЗА ДАННЫХ АССОРТИМЕНТ\№1 ВИСКИ\12№ ITALIAN\PUNI DISTILLERY\PUNI_PRODUCT\PUNI GOLD\9657_PUNI GOLD 43% OF 0,7л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1001" y="1268699"/>
            <a:ext cx="2079139" cy="3456481"/>
          </a:xfrm>
          <a:prstGeom prst="rect">
            <a:avLst/>
          </a:prstGeom>
          <a:noFill/>
        </p:spPr>
      </p:pic>
      <p:grpSp>
        <p:nvGrpSpPr>
          <p:cNvPr id="2" name="Группа 22"/>
          <p:cNvGrpSpPr/>
          <p:nvPr/>
        </p:nvGrpSpPr>
        <p:grpSpPr>
          <a:xfrm>
            <a:off x="251400" y="1336870"/>
            <a:ext cx="8641199" cy="3400052"/>
            <a:chOff x="251400" y="1336870"/>
            <a:chExt cx="8641199" cy="3400052"/>
          </a:xfrm>
        </p:grpSpPr>
        <p:pic>
          <p:nvPicPr>
            <p:cNvPr id="8194" name="Picture 2" descr="E:\№1_РАБОТА ВЕЛЬД-21\КОЗЛОВ БАЗА ДАННЫХ АССОРТИМЕНТ\№1 ВИСКИ\12№ ITALIAN\PUNI DISTILLERY\PUNI_АП\PUNI---Distillery-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500767" y="3028839"/>
              <a:ext cx="2391832" cy="1590528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</p:spPr>
        </p:pic>
        <p:pic>
          <p:nvPicPr>
            <p:cNvPr id="8195" name="Picture 3" descr="E:\№1_РАБОТА ВЕЛЬД-21\КОЗЛОВ БАЗА ДАННЫХ АССОРТИМЕНТ\№1 ВИСКИ\12№ ITALIAN\PUNI DISTILLERY\PUNI_АП\PUNI---Barn-windows.png"/>
            <p:cNvPicPr>
              <a:picLocks noChangeAspect="1" noChangeArrowheads="1"/>
            </p:cNvPicPr>
            <p:nvPr/>
          </p:nvPicPr>
          <p:blipFill>
            <a:blip r:embed="rId5" cstate="print"/>
            <a:srcRect b="11982"/>
            <a:stretch>
              <a:fillRect/>
            </a:stretch>
          </p:blipFill>
          <p:spPr bwMode="auto">
            <a:xfrm>
              <a:off x="6494394" y="1336870"/>
              <a:ext cx="2398205" cy="1577427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</p:spPr>
        </p:pic>
        <p:pic>
          <p:nvPicPr>
            <p:cNvPr id="8196" name="Picture 4" descr="E:\№1_РАБОТА ВЕЛЬД-21\КОЗЛОВ БАЗА ДАННЫХ АССОРТИМЕНТ\№1 ВИСКИ\12№ ITALIAN\PUNI DISTILLERY\PUNI_АП\PUNI---Stills-4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1400" y="1340710"/>
              <a:ext cx="2448339" cy="1626340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</p:spPr>
        </p:pic>
        <p:pic>
          <p:nvPicPr>
            <p:cNvPr id="8197" name="Picture 5" descr="E:\№1_РАБОТА ВЕЛЬД-21\КОЗЛОВ БАЗА ДАННЫХ АССОРТИМЕНТ\№1 ВИСКИ\12№ ITALIAN\PUNI DISTILLERY\PUNI_АП\Editorial_angle_quadrat-Large.jpg"/>
            <p:cNvPicPr>
              <a:picLocks noChangeAspect="1" noChangeArrowheads="1"/>
            </p:cNvPicPr>
            <p:nvPr/>
          </p:nvPicPr>
          <p:blipFill>
            <a:blip r:embed="rId7" cstate="print"/>
            <a:srcRect l="14939" t="30771" r="7876" b="9425"/>
            <a:stretch>
              <a:fillRect/>
            </a:stretch>
          </p:blipFill>
          <p:spPr bwMode="auto">
            <a:xfrm>
              <a:off x="251400" y="3068950"/>
              <a:ext cx="2453445" cy="1667972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</p:spPr>
        </p:pic>
      </p:grpSp>
      <p:sp>
        <p:nvSpPr>
          <p:cNvPr id="11" name="Прямоугольник 10"/>
          <p:cNvSpPr/>
          <p:nvPr/>
        </p:nvSpPr>
        <p:spPr>
          <a:xfrm>
            <a:off x="1691600" y="908650"/>
            <a:ext cx="5763203" cy="319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None/>
            </a:pPr>
            <a:r>
              <a:rPr lang="ru-RU" sz="1800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rPr>
              <a:t>«</a:t>
            </a:r>
            <a:r>
              <a:rPr lang="en-US" sz="1800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rPr>
              <a:t>PUNI </a:t>
            </a:r>
            <a:r>
              <a:rPr lang="ru-RU" sz="1800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rPr>
              <a:t> - </a:t>
            </a:r>
            <a:r>
              <a:rPr lang="en-US" sz="1800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rPr>
              <a:t>THE ITALIAN WHISKY</a:t>
            </a:r>
            <a:r>
              <a:rPr lang="ru-RU" sz="1800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rPr>
              <a:t>»</a:t>
            </a:r>
            <a:r>
              <a:rPr lang="en-US" sz="1800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8198" name="Picture 6" descr="E:\№1_РАБОТА ВЕЛЬД-21\КОЗЛОВ БАЗА ДАННЫХ АССОРТИМЕНТ\№1 ВИСКИ\12№ ITALIAN\PUNI DISTILLERY\PUNI_АП\gold-packaging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5470" y="4797190"/>
            <a:ext cx="1296180" cy="1296180"/>
          </a:xfrm>
          <a:prstGeom prst="rect">
            <a:avLst/>
          </a:prstGeom>
          <a:noFill/>
        </p:spPr>
      </p:pic>
      <p:pic>
        <p:nvPicPr>
          <p:cNvPr id="8199" name="Picture 7" descr="E:\№1_РАБОТА ВЕЛЬД-21\КОЗЛОВ БАЗА ДАННЫХ АССОРТИМЕНТ\№1 ВИСКИ\12№ ITALIAN\PUNI DISTILLERY\PUNI_АП\world-best-design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92350" y="4869200"/>
            <a:ext cx="1152160" cy="1152160"/>
          </a:xfrm>
          <a:prstGeom prst="rect">
            <a:avLst/>
          </a:prstGeom>
          <a:noFill/>
        </p:spPr>
      </p:pic>
      <p:pic>
        <p:nvPicPr>
          <p:cNvPr id="8200" name="Picture 8" descr="E:\№1_РАБОТА ВЕЛЬД-21\КОЗЛОВ БАЗА ДАННЫХ АССОРТИМЕНТ\№1 ВИСКИ\12№ ITALIAN\PUNI DISTILLERY\PUNI_АП\double-gold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73813" y="4869200"/>
            <a:ext cx="1184900" cy="1184900"/>
          </a:xfrm>
          <a:prstGeom prst="rect">
            <a:avLst/>
          </a:prstGeom>
          <a:noFill/>
        </p:spPr>
      </p:pic>
      <p:sp>
        <p:nvSpPr>
          <p:cNvPr id="21" name="Прямоугольник 20"/>
          <p:cNvSpPr/>
          <p:nvPr/>
        </p:nvSpPr>
        <p:spPr>
          <a:xfrm>
            <a:off x="2987780" y="6093370"/>
            <a:ext cx="324045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  <a:spcBef>
                <a:spcPts val="0"/>
              </a:spcBef>
              <a:buNone/>
            </a:pPr>
            <a:r>
              <a:rPr lang="en-US" sz="13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Double Gold</a:t>
            </a:r>
            <a:endParaRPr lang="ru-RU" sz="1300" b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ts val="1500"/>
              </a:lnSpc>
              <a:spcBef>
                <a:spcPts val="0"/>
              </a:spcBef>
              <a:buNone/>
            </a:pP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San Francisco World Spirits Competition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2016</a:t>
            </a:r>
            <a:endParaRPr lang="en-US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6516270" y="6093370"/>
            <a:ext cx="244834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  <a:spcBef>
                <a:spcPts val="0"/>
              </a:spcBef>
              <a:buNone/>
            </a:pPr>
            <a:r>
              <a:rPr lang="en-US" sz="13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World’s Best Design</a:t>
            </a:r>
            <a:endParaRPr lang="ru-RU" sz="1300" b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ts val="1500"/>
              </a:lnSpc>
              <a:spcBef>
                <a:spcPts val="0"/>
              </a:spcBef>
              <a:buNone/>
            </a:pP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World Whiskies Awards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2016</a:t>
            </a:r>
            <a:endParaRPr lang="en-US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51400" y="980660"/>
            <a:ext cx="8229600" cy="5172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lnSpc>
                <a:spcPts val="1800"/>
              </a:lnSpc>
              <a:spcBef>
                <a:spcPts val="0"/>
              </a:spcBef>
              <a:buClr>
                <a:srgbClr val="660066"/>
              </a:buClr>
            </a:pPr>
            <a:r>
              <a:rPr lang="en-US" sz="1600" b="1" dirty="0" smtClean="0">
                <a:latin typeface="Arial Black" pitchFamily="34" charset="0"/>
              </a:rPr>
              <a:t>PUNI GOLD 43% OF 0,7</a:t>
            </a:r>
            <a:r>
              <a:rPr lang="ru-RU" sz="1600" b="1" dirty="0" smtClean="0">
                <a:latin typeface="Arial Black" pitchFamily="34" charset="0"/>
              </a:rPr>
              <a:t>л </a:t>
            </a:r>
            <a:r>
              <a:rPr lang="ru-RU" sz="1600" b="1" dirty="0" err="1" smtClean="0">
                <a:latin typeface="Arial Black" pitchFamily="34" charset="0"/>
              </a:rPr>
              <a:t>п</a:t>
            </a:r>
            <a:r>
              <a:rPr lang="ru-RU" sz="1600" b="1" dirty="0" smtClean="0">
                <a:latin typeface="Arial Black" pitchFamily="34" charset="0"/>
              </a:rPr>
              <a:t>/</a:t>
            </a:r>
            <a:r>
              <a:rPr lang="ru-RU" sz="1600" b="1" dirty="0" err="1" smtClean="0">
                <a:latin typeface="Arial Black" pitchFamily="34" charset="0"/>
              </a:rPr>
              <a:t>уп</a:t>
            </a:r>
            <a:r>
              <a:rPr lang="ru-RU" sz="1600" b="1" dirty="0" smtClean="0">
                <a:latin typeface="Arial Black" pitchFamily="34" charset="0"/>
              </a:rPr>
              <a:t/>
            </a:r>
            <a:br>
              <a:rPr lang="ru-RU" sz="1600" b="1" dirty="0" smtClean="0">
                <a:latin typeface="Arial Black" pitchFamily="34" charset="0"/>
              </a:rPr>
            </a:br>
            <a:r>
              <a:rPr lang="ru-RU" sz="1600" b="1" dirty="0" smtClean="0">
                <a:latin typeface="Arial Black" pitchFamily="34" charset="0"/>
              </a:rPr>
              <a:t>Пуни </a:t>
            </a:r>
            <a:r>
              <a:rPr lang="ru-RU" sz="1600" b="1" dirty="0" err="1" smtClean="0">
                <a:latin typeface="Arial Black" pitchFamily="34" charset="0"/>
              </a:rPr>
              <a:t>Голд</a:t>
            </a:r>
            <a:r>
              <a:rPr lang="ru-RU" sz="1600" b="1" dirty="0" smtClean="0">
                <a:latin typeface="Arial Black" pitchFamily="34" charset="0"/>
              </a:rPr>
              <a:t> 43% ОФ </a:t>
            </a:r>
            <a:r>
              <a:rPr lang="en-US" sz="1600" b="1" dirty="0" smtClean="0">
                <a:latin typeface="Arial Black" pitchFamily="34" charset="0"/>
              </a:rPr>
              <a:t>0,7</a:t>
            </a:r>
            <a:r>
              <a:rPr lang="ru-RU" sz="1600" b="1" dirty="0" smtClean="0">
                <a:latin typeface="Arial Black" pitchFamily="34" charset="0"/>
              </a:rPr>
              <a:t>л </a:t>
            </a:r>
            <a:r>
              <a:rPr lang="ru-RU" sz="1600" b="1" dirty="0" err="1" smtClean="0">
                <a:latin typeface="Arial Black" pitchFamily="34" charset="0"/>
              </a:rPr>
              <a:t>п</a:t>
            </a:r>
            <a:r>
              <a:rPr lang="ru-RU" sz="1600" b="1" dirty="0" smtClean="0">
                <a:latin typeface="Arial Black" pitchFamily="34" charset="0"/>
              </a:rPr>
              <a:t>/</a:t>
            </a:r>
            <a:r>
              <a:rPr lang="ru-RU" sz="1600" b="1" dirty="0" err="1" smtClean="0">
                <a:latin typeface="Arial Black" pitchFamily="34" charset="0"/>
              </a:rPr>
              <a:t>уп</a:t>
            </a:r>
            <a:endParaRPr lang="ru-RU" sz="1600" b="1" dirty="0">
              <a:latin typeface="Arial Black" pitchFamily="34" charset="0"/>
            </a:endParaRPr>
          </a:p>
        </p:txBody>
      </p:sp>
      <p:sp>
        <p:nvSpPr>
          <p:cNvPr id="9" name="Содержимое 2"/>
          <p:cNvSpPr>
            <a:spLocks noGrp="1"/>
          </p:cNvSpPr>
          <p:nvPr>
            <p:ph idx="1"/>
          </p:nvPr>
        </p:nvSpPr>
        <p:spPr>
          <a:xfrm>
            <a:off x="253252" y="3573020"/>
            <a:ext cx="6104698" cy="221629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180975" algn="just">
              <a:lnSpc>
                <a:spcPts val="1500"/>
              </a:lnSpc>
              <a:spcBef>
                <a:spcPts val="0"/>
              </a:spcBef>
              <a:buClr>
                <a:srgbClr val="663300"/>
              </a:buClr>
              <a:buNone/>
            </a:pPr>
            <a:r>
              <a:rPr lang="en-US" sz="1300" b="1" u="sng" kern="1200" dirty="0" smtClean="0">
                <a:solidFill>
                  <a:srgbClr val="6633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PUNI GOLD </a:t>
            </a:r>
            <a:r>
              <a:rPr lang="en-US" sz="1300" kern="1200" dirty="0" smtClean="0">
                <a:solidFill>
                  <a:srgbClr val="6633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-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 классическая версия, золотой эталон итальянского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Single Malt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. Виски выдержан в бочках из-под бурбона (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first-fill Ex-Bourbon casks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)</a:t>
            </a:r>
          </a:p>
          <a:p>
            <a:pPr marL="0" indent="180975" algn="just">
              <a:lnSpc>
                <a:spcPts val="1500"/>
              </a:lnSpc>
              <a:spcBef>
                <a:spcPts val="0"/>
              </a:spcBef>
              <a:buClr>
                <a:srgbClr val="663300"/>
              </a:buClr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Данная версия выдерживалась на наземных складах, где влияние климатических перепадов между зимним и летним сезоном, которые ускоряют процесс естественного созревания, наиболее ярко выражено.    </a:t>
            </a:r>
          </a:p>
          <a:p>
            <a:pPr marL="0" indent="0" algn="just">
              <a:lnSpc>
                <a:spcPts val="15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 </a:t>
            </a:r>
          </a:p>
          <a:p>
            <a:pPr marL="0" indent="0" algn="just">
              <a:lnSpc>
                <a:spcPts val="1500"/>
              </a:lnSpc>
              <a:spcBef>
                <a:spcPts val="0"/>
              </a:spcBef>
              <a:buNone/>
            </a:pPr>
            <a:r>
              <a:rPr lang="ru-RU" sz="1300" b="1" u="sng" kern="1200" dirty="0" smtClean="0">
                <a:solidFill>
                  <a:srgbClr val="6633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Дегустационный профиль:</a:t>
            </a:r>
          </a:p>
          <a:p>
            <a:pPr marL="0" indent="180975" algn="just">
              <a:lnSpc>
                <a:spcPts val="1500"/>
              </a:lnSpc>
              <a:spcBef>
                <a:spcPts val="0"/>
              </a:spcBef>
              <a:buClr>
                <a:srgbClr val="663300"/>
              </a:buClr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Виски GOLD развивает изысканный и мягкий вкус, с доминирующей сладостью ванили и сливочной ириски.</a:t>
            </a:r>
            <a:endParaRPr lang="en-US" sz="1300" dirty="0" smtClean="0">
              <a:solidFill>
                <a:srgbClr val="6633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0" indent="180975" algn="just">
              <a:lnSpc>
                <a:spcPts val="1500"/>
              </a:lnSpc>
              <a:spcBef>
                <a:spcPts val="0"/>
              </a:spcBef>
              <a:buClr>
                <a:srgbClr val="663300"/>
              </a:buClr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Гармоничное сочетание ароматов летних фруктов, дополненное оттенком пряного дуба. </a:t>
            </a:r>
            <a:endParaRPr lang="ru-RU" sz="1300" kern="1200" dirty="0" smtClean="0">
              <a:solidFill>
                <a:srgbClr val="6633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51130" y="1628750"/>
            <a:ext cx="626831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Регион происхождения: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Альто-Адидже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север Италии.</a:t>
            </a:r>
            <a:endParaRPr lang="ru-RU" altLang="ja-JP" sz="1300" b="1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Категория: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Single Malt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Italian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Whisky </a:t>
            </a: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Возраст: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5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лет</a:t>
            </a: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Выдержка: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100 % first-fill Ex-Bourbon casks</a:t>
            </a: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Алкоголь: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4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3%</a:t>
            </a: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Артикул: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96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57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Объем: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700 мл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Цена: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руб./бут.</a:t>
            </a:r>
            <a:endParaRPr lang="en-US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48437" y="2924930"/>
            <a:ext cx="4964179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«</a:t>
            </a:r>
            <a:r>
              <a:rPr lang="en-US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Non Chill Filtered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»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–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н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е подвергался холодной фильтрации.</a:t>
            </a:r>
            <a:endParaRPr lang="en-US" sz="1300" b="1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«</a:t>
            </a:r>
            <a:r>
              <a:rPr lang="en-US" altLang="ja-JP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Natural </a:t>
            </a:r>
            <a:r>
              <a:rPr lang="en-US" altLang="ja-JP" sz="1300" b="1" u="sng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Colour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»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– обладает естественным цветом.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072198" y="1142984"/>
            <a:ext cx="2928958" cy="6429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 indent="180975" algn="ctr">
              <a:lnSpc>
                <a:spcPts val="1400"/>
              </a:lnSpc>
              <a:spcBef>
                <a:spcPts val="0"/>
              </a:spcBef>
              <a:buNone/>
            </a:pPr>
            <a:r>
              <a:rPr lang="ru-RU" sz="1100" b="1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«ВАНИЛЬ, МАНГО, ПЕРЕЦ»</a:t>
            </a:r>
          </a:p>
        </p:txBody>
      </p:sp>
      <p:pic>
        <p:nvPicPr>
          <p:cNvPr id="17" name="Picture 2" descr="G:\№1_РАБОТА ВЕЛЬД-21\КОЗЛОВ БАЗА ДАННЫХ АССОРТИМЕНТ\№1 ВИСКИ\12№ ITALIAN\PUNI DISTILLERY\PUNI_PRODUCT\PUNI GOLD\9657_PUNI GOLD 43% OF 0,7л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44388" y="1850065"/>
            <a:ext cx="2817917" cy="4572468"/>
          </a:xfrm>
          <a:prstGeom prst="rect">
            <a:avLst/>
          </a:prstGeom>
          <a:noFill/>
        </p:spPr>
      </p:pic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251400" y="116540"/>
            <a:ext cx="862678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Итальянский виски</a:t>
            </a:r>
          </a:p>
        </p:txBody>
      </p:sp>
      <p:pic>
        <p:nvPicPr>
          <p:cNvPr id="20" name="Picture 2" descr="H:\№1_РАБОТА ВЕЛЬД-21\КОЗЛОВ БАЗА ДАННЫХ\ВИСКИ\3№ ВИСКИ МИРА\Italian\PUNI\PUNI Whisky - Product Shots\Bottle+packaging\АП PUNI\PUNI Whisky - LOGO FULL sm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57459" y="70498"/>
            <a:ext cx="1244009" cy="802132"/>
          </a:xfrm>
          <a:prstGeom prst="rect">
            <a:avLst/>
          </a:prstGeom>
          <a:noFill/>
        </p:spPr>
      </p:pic>
      <p:grpSp>
        <p:nvGrpSpPr>
          <p:cNvPr id="2" name="Группа 21"/>
          <p:cNvGrpSpPr/>
          <p:nvPr/>
        </p:nvGrpSpPr>
        <p:grpSpPr>
          <a:xfrm>
            <a:off x="3275820" y="5850337"/>
            <a:ext cx="2525727" cy="880490"/>
            <a:chOff x="3275820" y="5850337"/>
            <a:chExt cx="2525727" cy="880490"/>
          </a:xfrm>
        </p:grpSpPr>
        <p:pic>
          <p:nvPicPr>
            <p:cNvPr id="7169" name="Picture 1" descr="E:\№1_РАБОТА ВЕЛЬД-21\КОЗЛОВ БАЗА ДАННЫХ АССОРТИМЕНТ\№1 ВИСКИ\12№ ITALIAN\PUNI DISTILLERY\PUNI_PRODUCT\PUNI GOLD\Новая папка\92 points Silver_IWSC 2019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41862" y="5922334"/>
              <a:ext cx="759685" cy="759685"/>
            </a:xfrm>
            <a:prstGeom prst="rect">
              <a:avLst/>
            </a:prstGeom>
            <a:noFill/>
          </p:spPr>
        </p:pic>
        <p:pic>
          <p:nvPicPr>
            <p:cNvPr id="7170" name="Picture 2" descr="E:\№1_РАБОТА ВЕЛЬД-21\КОЗЛОВ БАЗА ДАННЫХ АССОРТИМЕНТ\№1 ВИСКИ\12№ ITALIAN\PUNI DISTILLERY\PUNI_PRODUCT\PUNI GOLD\Новая папка\Double Gold_CWSA 2018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078204" y="5850337"/>
              <a:ext cx="880490" cy="880490"/>
            </a:xfrm>
            <a:prstGeom prst="rect">
              <a:avLst/>
            </a:prstGeom>
            <a:noFill/>
          </p:spPr>
        </p:pic>
        <p:pic>
          <p:nvPicPr>
            <p:cNvPr id="7171" name="Picture 3" descr="E:\№1_РАБОТА ВЕЛЬД-21\КОЗЛОВ БАЗА ДАННЫХ АССОРТИМЕНТ\№1 ВИСКИ\12№ ITALIAN\PUNI DISTILLERY\PUNI_PRODUCT\PUNI GOLD\Новая папка\Silver Outstanding_IWSC 2018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75820" y="5973450"/>
              <a:ext cx="746744" cy="746744"/>
            </a:xfrm>
            <a:prstGeom prst="rect">
              <a:avLst/>
            </a:prstGeom>
            <a:noFill/>
          </p:spPr>
        </p:pic>
      </p:grpSp>
      <p:sp>
        <p:nvSpPr>
          <p:cNvPr id="21" name="Прямоугольник 20"/>
          <p:cNvSpPr/>
          <p:nvPr/>
        </p:nvSpPr>
        <p:spPr>
          <a:xfrm>
            <a:off x="5786446" y="6265530"/>
            <a:ext cx="3071834" cy="5924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buNone/>
            </a:pPr>
            <a:r>
              <a:rPr lang="ru-RU" sz="1200" b="1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Оценка Дж. </a:t>
            </a:r>
            <a:r>
              <a:rPr lang="ru-RU" sz="1200" b="1" dirty="0" err="1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Мюррея</a:t>
            </a:r>
            <a:endParaRPr lang="ru-RU" sz="1200" b="1" dirty="0" smtClean="0">
              <a:solidFill>
                <a:srgbClr val="C00000"/>
              </a:solidFill>
              <a:latin typeface="Arial Black" pitchFamily="34" charset="0"/>
            </a:endParaRPr>
          </a:p>
          <a:p>
            <a:pPr algn="ctr">
              <a:lnSpc>
                <a:spcPts val="1300"/>
              </a:lnSpc>
              <a:spcBef>
                <a:spcPts val="0"/>
              </a:spcBef>
              <a:buNone/>
            </a:pPr>
            <a:r>
              <a:rPr lang="ru-RU" sz="1200" b="1" dirty="0" smtClean="0">
                <a:solidFill>
                  <a:srgbClr val="C00000"/>
                </a:solidFill>
                <a:latin typeface="Arial Black" pitchFamily="34" charset="0"/>
              </a:rPr>
              <a:t>(</a:t>
            </a:r>
            <a:r>
              <a:rPr lang="en-US" sz="1200" b="1" dirty="0" smtClean="0">
                <a:solidFill>
                  <a:srgbClr val="C00000"/>
                </a:solidFill>
                <a:latin typeface="Arial Black" pitchFamily="34" charset="0"/>
              </a:rPr>
              <a:t>Jim Murray’s Whisky Bible 2020</a:t>
            </a:r>
            <a:r>
              <a:rPr lang="ru-RU" sz="1200" b="1" dirty="0" smtClean="0">
                <a:solidFill>
                  <a:srgbClr val="C00000"/>
                </a:solidFill>
                <a:latin typeface="Arial Black" pitchFamily="34" charset="0"/>
              </a:rPr>
              <a:t>)</a:t>
            </a:r>
            <a:endParaRPr lang="ru-RU" sz="1200" b="1" dirty="0" smtClean="0">
              <a:solidFill>
                <a:srgbClr val="C00000"/>
              </a:solidFill>
              <a:latin typeface="Arial Black" pitchFamily="34" charset="0"/>
              <a:cs typeface="Arial" pitchFamily="34" charset="0"/>
            </a:endParaRPr>
          </a:p>
          <a:p>
            <a:pPr algn="ctr">
              <a:lnSpc>
                <a:spcPts val="1300"/>
              </a:lnSpc>
              <a:spcBef>
                <a:spcPts val="0"/>
              </a:spcBef>
              <a:buNone/>
            </a:pPr>
            <a:r>
              <a:rPr lang="ru-RU" sz="1200" b="1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92.5/100</a:t>
            </a:r>
            <a:endParaRPr lang="ru-RU" sz="1200" dirty="0" smtClean="0">
              <a:solidFill>
                <a:srgbClr val="C00000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179390" y="6023119"/>
            <a:ext cx="307183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Arial Black" pitchFamily="34" charset="0"/>
              </a:rPr>
              <a:t>92 points Silver</a:t>
            </a:r>
            <a:r>
              <a:rPr lang="ru-RU" sz="1200" b="1" dirty="0" smtClean="0">
                <a:solidFill>
                  <a:srgbClr val="C00000"/>
                </a:solidFill>
                <a:latin typeface="Arial Black" pitchFamily="34" charset="0"/>
              </a:rPr>
              <a:t>_</a:t>
            </a:r>
            <a:r>
              <a:rPr lang="en-US" sz="1200" b="1" dirty="0" smtClean="0">
                <a:solidFill>
                  <a:srgbClr val="C00000"/>
                </a:solidFill>
                <a:latin typeface="Arial Black" pitchFamily="34" charset="0"/>
              </a:rPr>
              <a:t>IWSC 2019 Double Gold</a:t>
            </a:r>
            <a:r>
              <a:rPr lang="ru-RU" sz="1200" b="1" dirty="0" smtClean="0">
                <a:solidFill>
                  <a:srgbClr val="C00000"/>
                </a:solidFill>
                <a:latin typeface="Arial Black" pitchFamily="34" charset="0"/>
              </a:rPr>
              <a:t>_</a:t>
            </a:r>
            <a:r>
              <a:rPr lang="en-US" sz="1200" b="1" dirty="0" smtClean="0">
                <a:solidFill>
                  <a:srgbClr val="C00000"/>
                </a:solidFill>
                <a:latin typeface="Arial Black" pitchFamily="34" charset="0"/>
              </a:rPr>
              <a:t>CWSA 2018</a:t>
            </a:r>
            <a:endParaRPr lang="ru-RU" sz="1200" b="1" dirty="0" smtClean="0">
              <a:solidFill>
                <a:srgbClr val="C00000"/>
              </a:solidFill>
              <a:latin typeface="Arial Black" pitchFamily="34" charset="0"/>
            </a:endParaRP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Arial Black" pitchFamily="34" charset="0"/>
              </a:rPr>
              <a:t>Silver Outstanding</a:t>
            </a:r>
            <a:r>
              <a:rPr lang="ru-RU" sz="1200" b="1" dirty="0" smtClean="0">
                <a:solidFill>
                  <a:srgbClr val="C00000"/>
                </a:solidFill>
                <a:latin typeface="Arial Black" pitchFamily="34" charset="0"/>
              </a:rPr>
              <a:t>_</a:t>
            </a:r>
            <a:r>
              <a:rPr lang="en-US" sz="1200" b="1" dirty="0" smtClean="0">
                <a:solidFill>
                  <a:srgbClr val="C00000"/>
                </a:solidFill>
                <a:latin typeface="Arial Black" pitchFamily="34" charset="0"/>
              </a:rPr>
              <a:t>IWSC 2018</a:t>
            </a:r>
            <a:endParaRPr lang="ru-RU" sz="1200" b="1" dirty="0" smtClean="0">
              <a:solidFill>
                <a:srgbClr val="C00000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6181" y="5571237"/>
            <a:ext cx="8641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b="1" dirty="0" smtClean="0">
                <a:solidFill>
                  <a:srgbClr val="663300"/>
                </a:solidFill>
                <a:latin typeface="Arial Black" pitchFamily="34" charset="0"/>
                <a:cs typeface="Times New Roman" pitchFamily="18" charset="0"/>
              </a:rPr>
              <a:t>ООО «ВЕЛЬД-21»   </a:t>
            </a:r>
            <a:r>
              <a:rPr lang="en-US" sz="1400" b="1" dirty="0" smtClean="0">
                <a:solidFill>
                  <a:srgbClr val="663300"/>
                </a:solidFill>
                <a:latin typeface="Arial Black" pitchFamily="34" charset="0"/>
                <a:cs typeface="Times New Roman" pitchFamily="18" charset="0"/>
              </a:rPr>
              <a:t> </a:t>
            </a:r>
            <a:endParaRPr lang="ru-RU" sz="1400" b="1" dirty="0" smtClean="0">
              <a:solidFill>
                <a:srgbClr val="663300"/>
              </a:solidFill>
              <a:latin typeface="Arial Black" pitchFamily="34" charset="0"/>
              <a:cs typeface="Times New Roman" pitchFamily="18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b="1" dirty="0" smtClean="0">
                <a:solidFill>
                  <a:srgbClr val="663300"/>
                </a:solidFill>
                <a:latin typeface="Arial Black" pitchFamily="34" charset="0"/>
                <a:cs typeface="Times New Roman" pitchFamily="18" charset="0"/>
              </a:rPr>
              <a:t>123022, город Москва, 2-я </a:t>
            </a:r>
            <a:r>
              <a:rPr lang="ru-RU" sz="1400" b="1" dirty="0" err="1" smtClean="0">
                <a:solidFill>
                  <a:srgbClr val="663300"/>
                </a:solidFill>
                <a:latin typeface="Arial Black" pitchFamily="34" charset="0"/>
                <a:cs typeface="Times New Roman" pitchFamily="18" charset="0"/>
              </a:rPr>
              <a:t>Звенигородская</a:t>
            </a:r>
            <a:r>
              <a:rPr lang="ru-RU" sz="1400" b="1" dirty="0" smtClean="0">
                <a:solidFill>
                  <a:srgbClr val="663300"/>
                </a:solidFill>
                <a:latin typeface="Arial Black" pitchFamily="34" charset="0"/>
                <a:cs typeface="Times New Roman" pitchFamily="18" charset="0"/>
              </a:rPr>
              <a:t> </a:t>
            </a:r>
            <a:r>
              <a:rPr lang="ru-RU" sz="1400" b="1" dirty="0" err="1" smtClean="0">
                <a:solidFill>
                  <a:srgbClr val="663300"/>
                </a:solidFill>
                <a:latin typeface="Arial Black" pitchFamily="34" charset="0"/>
                <a:cs typeface="Times New Roman" pitchFamily="18" charset="0"/>
              </a:rPr>
              <a:t>ул</a:t>
            </a:r>
            <a:r>
              <a:rPr lang="ru-RU" sz="1400" b="1" dirty="0" smtClean="0">
                <a:solidFill>
                  <a:srgbClr val="663300"/>
                </a:solidFill>
                <a:latin typeface="Arial Black" pitchFamily="34" charset="0"/>
                <a:cs typeface="Times New Roman" pitchFamily="18" charset="0"/>
              </a:rPr>
              <a:t>, д.13 стр.15 </a:t>
            </a:r>
            <a:br>
              <a:rPr lang="ru-RU" sz="1400" b="1" dirty="0" smtClean="0">
                <a:solidFill>
                  <a:srgbClr val="663300"/>
                </a:solidFill>
                <a:latin typeface="Arial Black" pitchFamily="34" charset="0"/>
                <a:cs typeface="Times New Roman" pitchFamily="18" charset="0"/>
              </a:rPr>
            </a:br>
            <a:r>
              <a:rPr lang="ru-RU" sz="1400" b="1" dirty="0" smtClean="0">
                <a:solidFill>
                  <a:srgbClr val="663300"/>
                </a:solidFill>
                <a:latin typeface="Arial Black" pitchFamily="34" charset="0"/>
                <a:cs typeface="Times New Roman" pitchFamily="18" charset="0"/>
              </a:rPr>
              <a:t>Тел/факс: (495) 727-39-29 /28</a:t>
            </a:r>
            <a:br>
              <a:rPr lang="ru-RU" sz="1400" b="1" dirty="0" smtClean="0">
                <a:solidFill>
                  <a:srgbClr val="663300"/>
                </a:solidFill>
                <a:latin typeface="Arial Black" pitchFamily="34" charset="0"/>
                <a:cs typeface="Times New Roman" pitchFamily="18" charset="0"/>
              </a:rPr>
            </a:br>
            <a:r>
              <a:rPr lang="ru-RU" sz="1400" b="1" dirty="0" smtClean="0">
                <a:solidFill>
                  <a:srgbClr val="663300"/>
                </a:solidFill>
                <a:latin typeface="Arial Black" pitchFamily="34" charset="0"/>
                <a:cs typeface="Times New Roman" pitchFamily="18" charset="0"/>
              </a:rPr>
              <a:t>Сайт: </a:t>
            </a:r>
            <a:r>
              <a:rPr lang="en-US" sz="1400" b="1" dirty="0" smtClean="0">
                <a:solidFill>
                  <a:srgbClr val="663300"/>
                </a:solidFill>
                <a:latin typeface="Arial Black" pitchFamily="34" charset="0"/>
                <a:cs typeface="Times New Roman" pitchFamily="18" charset="0"/>
              </a:rPr>
              <a:t>www.veld21.ru</a:t>
            </a:r>
            <a:endParaRPr lang="ru-RU" sz="1400" dirty="0">
              <a:solidFill>
                <a:srgbClr val="663300"/>
              </a:solidFill>
              <a:latin typeface="Arial Black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246181" y="2956843"/>
            <a:ext cx="8632005" cy="93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 Black" pitchFamily="34" charset="0"/>
                <a:ea typeface="ＭＳ Ｐゴシック" charset="-128"/>
                <a:cs typeface="ＭＳ Ｐゴシック" charset="-128"/>
              </a:rPr>
              <a:t>Спасибо за внимание!</a:t>
            </a:r>
            <a:endParaRPr kumimoji="0" lang="ru-RU" sz="3200" b="1" i="0" u="none" strike="noStrike" kern="0" cap="none" spc="0" normalizeH="0" baseline="0" noProof="0" dirty="0">
              <a:ln>
                <a:noFill/>
              </a:ln>
              <a:solidFill>
                <a:srgbClr val="663300"/>
              </a:solidFill>
              <a:effectLst/>
              <a:uLnTx/>
              <a:uFillTx/>
              <a:latin typeface="Arial Black" pitchFamily="34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6" name="Picture 5" descr="E:\№1_РАБОТА ВЕЛЬД-21\АССОТРИМЕНТНОЕ ПРЕДЛОЖЕНИЕ 2020\Логотипы\ЛОГОТИП В-21_2019\logo_veld_2019_АП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7231" y="540287"/>
            <a:ext cx="2457515" cy="21897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53820" y="3501284"/>
            <a:ext cx="538974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975">
              <a:lnSpc>
                <a:spcPts val="1200"/>
              </a:lnSpc>
              <a:spcBef>
                <a:spcPts val="0"/>
              </a:spcBef>
              <a:buNone/>
            </a:pPr>
            <a:r>
              <a:rPr lang="ru-RU" sz="1300" b="1" cap="all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rPr>
              <a:t>DANZKA ORIGINAL</a:t>
            </a:r>
          </a:p>
          <a:p>
            <a:pPr indent="180975" algn="just">
              <a:lnSpc>
                <a:spcPts val="12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Деликатная, хорошо сбалансированная водка, мягкая и чистая, с неповторимым насыщенным вкусом.</a:t>
            </a:r>
          </a:p>
          <a:p>
            <a:pPr indent="180975" algn="just">
              <a:lnSpc>
                <a:spcPts val="12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Она служит как идеальной основой для коктейлей, так и подходит для употребления в чистом виде.</a:t>
            </a:r>
          </a:p>
          <a:p>
            <a:pPr indent="180975" algn="just">
              <a:lnSpc>
                <a:spcPts val="12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Это потрясающая водка… она будет прекрасно смешиваться со всеми возможными безалкогольными напитками, которыми разбавляют спиртное, никогда не перебивая и всегда дополняя их.</a:t>
            </a:r>
          </a:p>
          <a:p>
            <a:pPr indent="180975" algn="just">
              <a:lnSpc>
                <a:spcPts val="12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Она будет придавать вкус классическим коктейлям и новым творениям.</a:t>
            </a:r>
          </a:p>
          <a:p>
            <a:pPr indent="180975" algn="just">
              <a:lnSpc>
                <a:spcPts val="1200"/>
              </a:lnSpc>
              <a:spcBef>
                <a:spcPts val="0"/>
              </a:spcBef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И она очень приятная, чтобы просто выпить ее.</a:t>
            </a:r>
          </a:p>
        </p:txBody>
      </p:sp>
      <p:pic>
        <p:nvPicPr>
          <p:cNvPr id="8" name="Picture 2" descr="G:\№1_РАБОТА ВЕЛЬД-21\КОЗЛОВ БАЗА ДАННЫХ АССОРТИМЕНТ\№6 ВОДКА\№4 DANZKA VODKA\DANZKA LOGO\DANZKA LOGO Original\DANZKA_LOGO_Origina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4518" y="241444"/>
            <a:ext cx="1976036" cy="472106"/>
          </a:xfrm>
          <a:prstGeom prst="rect">
            <a:avLst/>
          </a:prstGeom>
          <a:noFill/>
        </p:spPr>
      </p:pic>
      <p:pic>
        <p:nvPicPr>
          <p:cNvPr id="1029" name="Picture 5" descr="G:\№1_РАБОТА ВЕЛЬД-21\КОЗЛОВ БАЗА ДАННЫХ АССОРТИМЕНТ\№6 ВОДКА\№4 DANZKA VODKA\DANZKA PRODUCT\DANZKA Original\DANZKA Original 100cl\4699_DANZKA Vodka 40% 1.0л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51090" y="1871330"/>
            <a:ext cx="1421504" cy="4537006"/>
          </a:xfrm>
          <a:prstGeom prst="rect">
            <a:avLst/>
          </a:prstGeom>
          <a:noFill/>
        </p:spPr>
      </p:pic>
      <p:pic>
        <p:nvPicPr>
          <p:cNvPr id="1030" name="Picture 6" descr="G:\№1_РАБОТА ВЕЛЬД-21\КОЗЛОВ БАЗА ДАННЫХ АССОРТИМЕНТ\№6 ВОДКА\№4 DANZKA VODKA\DANZKA PRODUCT\DANZKA Original\DANZKA Original 70cl\4698_DANZKA Vodka 40% 0.7л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03170" y="2248557"/>
            <a:ext cx="1326416" cy="4153885"/>
          </a:xfrm>
          <a:prstGeom prst="rect">
            <a:avLst/>
          </a:prstGeom>
          <a:noFill/>
        </p:spPr>
      </p:pic>
      <p:pic>
        <p:nvPicPr>
          <p:cNvPr id="1031" name="Picture 7" descr="G:\№1_РАБОТА ВЕЛЬД-21\КОЗЛОВ БАЗА ДАННЫХ АССОРТИМЕНТ\№6 ВОДКА\№4 DANZKA VODKA\DANZKA PRODUCT\DANZKA Original\DANZKA Original 50cl\4697_DANZKA Vodka 40% 0.5л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77514" y="2870789"/>
            <a:ext cx="1098775" cy="3506953"/>
          </a:xfrm>
          <a:prstGeom prst="rect">
            <a:avLst/>
          </a:prstGeom>
          <a:noFill/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51520" y="116540"/>
            <a:ext cx="862666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Водка </a:t>
            </a:r>
            <a:r>
              <a:rPr lang="en-US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DANZKA</a:t>
            </a:r>
            <a:endParaRPr lang="ru-RU" sz="2400" kern="0" dirty="0" smtClean="0">
              <a:solidFill>
                <a:srgbClr val="663300"/>
              </a:solidFill>
              <a:latin typeface="Arial Black" pitchFamily="34" charset="0"/>
              <a:cs typeface="ＭＳ Ｐゴシック" charset="-128"/>
            </a:endParaRPr>
          </a:p>
        </p:txBody>
      </p:sp>
      <p:sp>
        <p:nvSpPr>
          <p:cNvPr id="1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251400" y="1042036"/>
            <a:ext cx="5760800" cy="529576"/>
          </a:xfrm>
        </p:spPr>
        <p:txBody>
          <a:bodyPr anchor="ctr">
            <a:noAutofit/>
          </a:bodyPr>
          <a:lstStyle/>
          <a:p>
            <a:pPr marL="0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</a:rPr>
              <a:t>DANZKA </a:t>
            </a:r>
            <a:r>
              <a:rPr lang="ru-RU" sz="1600" b="1" dirty="0" err="1" smtClean="0">
                <a:solidFill>
                  <a:srgbClr val="663300"/>
                </a:solidFill>
                <a:latin typeface="Arial Black" pitchFamily="34" charset="0"/>
              </a:rPr>
              <a:t>Vodka</a:t>
            </a: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</a:rPr>
              <a:t> (</a:t>
            </a:r>
            <a:r>
              <a:rPr lang="ru-RU" sz="1600" b="1" cap="all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rPr>
              <a:t>ORIGINAL</a:t>
            </a: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</a:rPr>
              <a:t>)</a:t>
            </a:r>
            <a:r>
              <a:rPr lang="en-US" sz="1600" b="1" dirty="0" smtClean="0">
                <a:solidFill>
                  <a:srgbClr val="663300"/>
                </a:solidFill>
                <a:latin typeface="Arial Black" pitchFamily="34" charset="0"/>
              </a:rPr>
              <a:t> </a:t>
            </a: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</a:rPr>
              <a:t>40%</a:t>
            </a:r>
            <a:endParaRPr lang="en-US" sz="1600" b="1" dirty="0" smtClean="0">
              <a:solidFill>
                <a:srgbClr val="663300"/>
              </a:solidFill>
              <a:latin typeface="Arial Black" pitchFamily="34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</a:rPr>
              <a:t>ДАНСКА Водка (ОРИДЖИНАЛ) 40% </a:t>
            </a:r>
            <a:endParaRPr lang="en-US" altLang="ja-JP" sz="1600" b="1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45331" y="1579847"/>
            <a:ext cx="575542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Регион происхождения: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Германия, г. </a:t>
            </a:r>
            <a:r>
              <a:rPr lang="ru-RU" altLang="ja-JP" sz="1300" dirty="0" err="1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Эккернфёрде</a:t>
            </a: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Категория: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Pure Neutral Vodka</a:t>
            </a: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Алкоголь: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40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%</a:t>
            </a: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Артикул: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469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7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Объем: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5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00 мл 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Цена: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руб./бут.</a:t>
            </a:r>
            <a:endParaRPr lang="ru-RU" altLang="ja-JP" sz="1300" b="1" u="sng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Артикул: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469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8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Объем: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7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00 мл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Цена: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руб./бут. </a:t>
            </a:r>
            <a:endParaRPr lang="ru-RU" altLang="ja-JP" sz="1300" b="1" u="sng" dirty="0" smtClean="0">
              <a:solidFill>
                <a:srgbClr val="FF00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Артикул: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469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9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Объем: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1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00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0 мл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Цена: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руб./бут.</a:t>
            </a:r>
            <a:endParaRPr lang="ru-RU" altLang="ja-JP" sz="1300" b="1" dirty="0" smtClean="0">
              <a:solidFill>
                <a:srgbClr val="FF00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43930" y="2714620"/>
            <a:ext cx="5042449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5113">
              <a:lnSpc>
                <a:spcPts val="13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100% натуральные ингредиенты.</a:t>
            </a:r>
          </a:p>
          <a:p>
            <a:pPr indent="265113">
              <a:lnSpc>
                <a:spcPts val="13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Двойная фильтрация.</a:t>
            </a:r>
          </a:p>
          <a:p>
            <a:pPr indent="265113">
              <a:lnSpc>
                <a:spcPts val="13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Без добавления сахара.</a:t>
            </a:r>
          </a:p>
          <a:p>
            <a:pPr indent="265113">
              <a:lnSpc>
                <a:spcPts val="13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Быстро охлаждается в небьющейся бутылке.</a:t>
            </a:r>
          </a:p>
        </p:txBody>
      </p:sp>
      <p:grpSp>
        <p:nvGrpSpPr>
          <p:cNvPr id="3" name="Группа 16"/>
          <p:cNvGrpSpPr>
            <a:grpSpLocks noChangeAspect="1"/>
          </p:cNvGrpSpPr>
          <p:nvPr/>
        </p:nvGrpSpPr>
        <p:grpSpPr>
          <a:xfrm>
            <a:off x="285720" y="5338505"/>
            <a:ext cx="5221176" cy="1305205"/>
            <a:chOff x="3071813" y="1928813"/>
            <a:chExt cx="12002320" cy="3000375"/>
          </a:xfrm>
        </p:grpSpPr>
        <p:pic>
          <p:nvPicPr>
            <p:cNvPr id="1026" name="Picture 2" descr="G:\№1_РАБОТА ВЕЛЬД-21\КОЗЛОВ БАЗА ДАННЫХ АССОРТИМЕНТ\№6 ВОДКА\№4 DANZKA VODKA\DANZKA PRODUCT\DANZKA Original\product-danzka-original-07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71813" y="1928813"/>
              <a:ext cx="3000375" cy="3000375"/>
            </a:xfrm>
            <a:prstGeom prst="rect">
              <a:avLst/>
            </a:prstGeom>
            <a:noFill/>
          </p:spPr>
        </p:pic>
        <p:pic>
          <p:nvPicPr>
            <p:cNvPr id="1027" name="Picture 3" descr="G:\№1_РАБОТА ВЕЛЬД-21\КОЗЛОВ БАЗА ДАННЫХ АССОРТИМЕНТ\№6 ВОДКА\№4 DANZKA VODKA\DANZKA PRODUCT\DANZKA Original\danzka-original-06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65317" y="1928813"/>
              <a:ext cx="3000374" cy="3000375"/>
            </a:xfrm>
            <a:prstGeom prst="rect">
              <a:avLst/>
            </a:prstGeom>
            <a:noFill/>
          </p:spPr>
        </p:pic>
        <p:pic>
          <p:nvPicPr>
            <p:cNvPr id="1028" name="Picture 4" descr="G:\№1_РАБОТА ВЕЛЬД-21\КОЗЛОВ БАЗА ДАННЫХ АССОРТИМЕНТ\№6 ВОДКА\№4 DANZKA VODKA\DANZKA PRODUCT\DANZKA Original\product-danzka-original-01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065713" y="1928813"/>
              <a:ext cx="3000374" cy="3000375"/>
            </a:xfrm>
            <a:prstGeom prst="rect">
              <a:avLst/>
            </a:prstGeom>
            <a:noFill/>
          </p:spPr>
        </p:pic>
        <p:pic>
          <p:nvPicPr>
            <p:cNvPr id="2" name="Picture 5" descr="G:\№1_РАБОТА ВЕЛЬД-21\КОЗЛОВ БАЗА ДАННЫХ АССОРТИМЕНТ\№6 ВОДКА\№4 DANZKA VODKA\DANZKA PRODUCT\DANZKA Original\DANKA_Original_fresh_mint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2073759" y="1928813"/>
              <a:ext cx="3000374" cy="300037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44550" y="857232"/>
            <a:ext cx="8633636" cy="338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600" cap="all" dirty="0" smtClean="0">
                <a:solidFill>
                  <a:srgbClr val="C00000"/>
                </a:solidFill>
                <a:latin typeface="Arial Black" pitchFamily="34" charset="0"/>
              </a:rPr>
              <a:t>DANZKA ORIGINAL</a:t>
            </a:r>
            <a:r>
              <a:rPr lang="ru-RU" sz="1600" cap="all" dirty="0" smtClean="0">
                <a:solidFill>
                  <a:srgbClr val="C00000"/>
                </a:solidFill>
                <a:latin typeface="Arial Black" pitchFamily="34" charset="0"/>
              </a:rPr>
              <a:t> </a:t>
            </a:r>
            <a:r>
              <a:rPr lang="en-US" sz="1600" cap="all" dirty="0" smtClean="0">
                <a:solidFill>
                  <a:srgbClr val="C00000"/>
                </a:solidFill>
                <a:latin typeface="Arial Black" pitchFamily="34" charset="0"/>
              </a:rPr>
              <a:t>cocktails</a:t>
            </a:r>
          </a:p>
        </p:txBody>
      </p:sp>
      <p:pic>
        <p:nvPicPr>
          <p:cNvPr id="7" name="Picture 2" descr="G:\№1_РАБОТА ВЕЛЬД-21\КОЗЛОВ БАЗА ДАННЫХ АССОРТИМЕНТ\№6 ВОДКА\№4 DANZKA VODKA\DANZKA LOGO\DANZKA LOGO Original\DANZKA_LOGO_Origina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4518" y="241444"/>
            <a:ext cx="1976036" cy="472106"/>
          </a:xfrm>
          <a:prstGeom prst="rect">
            <a:avLst/>
          </a:prstGeom>
          <a:noFill/>
        </p:spPr>
      </p:pic>
      <p:grpSp>
        <p:nvGrpSpPr>
          <p:cNvPr id="2" name="Группа 10"/>
          <p:cNvGrpSpPr/>
          <p:nvPr/>
        </p:nvGrpSpPr>
        <p:grpSpPr>
          <a:xfrm>
            <a:off x="251400" y="989475"/>
            <a:ext cx="8691255" cy="2696371"/>
            <a:chOff x="251400" y="989475"/>
            <a:chExt cx="8691255" cy="2696371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251400" y="1259541"/>
              <a:ext cx="6820930" cy="24263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en-US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DANZKA </a:t>
              </a:r>
              <a:r>
                <a:rPr lang="ru-RU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«</a:t>
              </a:r>
              <a:r>
                <a:rPr lang="en-US" sz="1400" b="1" dirty="0" err="1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Caipiroska</a:t>
              </a:r>
              <a:r>
                <a:rPr lang="ru-RU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»</a:t>
              </a: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endParaRPr lang="ru-RU" sz="16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 indent="265113">
                <a:lnSpc>
                  <a:spcPts val="14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5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0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мл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DANZKA Original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;</a:t>
              </a:r>
            </a:p>
            <a:p>
              <a:pPr indent="265113">
                <a:lnSpc>
                  <a:spcPts val="14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¾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свежего лайма;</a:t>
              </a:r>
            </a:p>
            <a:p>
              <a:pPr indent="265113">
                <a:lnSpc>
                  <a:spcPts val="14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3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барные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ложки тростникового сахара.</a:t>
              </a:r>
              <a:endPara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endPara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Бокал: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Рокс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Метод: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Смешайте лайм и тростниковый сахар в охлажденном бокале.</a:t>
              </a:r>
              <a:endPara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Наполните его колотым льдом. Добавьте DANZKA Оригинал.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Хорошо перемешайте и украсьте долькой лайма.</a:t>
              </a: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Украшение: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Долька лайма.</a:t>
              </a: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Уровень сложности: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Средний.</a:t>
              </a: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Подсказка: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Чем больше размешиваете, тем слаще становится.</a:t>
              </a:r>
              <a:endPara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050" name="Picture 2" descr="G:\№1_РАБОТА ВЕЛЬД-21\КОЗЛОВ БАЗА ДАННЫХ АССОРТИМЕНТ\№6 ВОДКА\№4 DANZKA VODKA\DANZKA COCKTAILS\DANZKA ORIGINAL\DANZKA Caipiroska\DANZKA_Caipiros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39121" y="989475"/>
              <a:ext cx="1803534" cy="2524208"/>
            </a:xfrm>
            <a:prstGeom prst="rect">
              <a:avLst/>
            </a:prstGeom>
            <a:noFill/>
          </p:spPr>
        </p:pic>
      </p:grpSp>
      <p:grpSp>
        <p:nvGrpSpPr>
          <p:cNvPr id="3" name="Группа 9"/>
          <p:cNvGrpSpPr/>
          <p:nvPr/>
        </p:nvGrpSpPr>
        <p:grpSpPr>
          <a:xfrm>
            <a:off x="253821" y="3492301"/>
            <a:ext cx="8616432" cy="2971169"/>
            <a:chOff x="253821" y="3492301"/>
            <a:chExt cx="8616432" cy="2971169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253821" y="3857628"/>
              <a:ext cx="6786610" cy="26058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en-US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DANZKA </a:t>
              </a:r>
              <a:r>
                <a:rPr lang="ru-RU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«</a:t>
              </a:r>
              <a:r>
                <a:rPr lang="en-US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Collins</a:t>
              </a:r>
              <a:r>
                <a:rPr lang="ru-RU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»</a:t>
              </a: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endParaRPr lang="en-US" sz="1600" b="1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endParaRPr>
            </a:p>
            <a:p>
              <a:pPr indent="265113">
                <a:lnSpc>
                  <a:spcPts val="14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5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0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мл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DANZKA Original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;</a:t>
              </a:r>
            </a:p>
            <a:p>
              <a:pPr indent="265113">
                <a:lnSpc>
                  <a:spcPts val="14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0 мл лимонного сока;</a:t>
              </a:r>
            </a:p>
            <a:p>
              <a:pPr indent="265113">
                <a:lnSpc>
                  <a:spcPts val="14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0 мл сахарного сиропа;</a:t>
              </a:r>
            </a:p>
            <a:p>
              <a:pPr indent="265113">
                <a:lnSpc>
                  <a:spcPts val="14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3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капли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биттера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Ангостуры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;</a:t>
              </a:r>
            </a:p>
            <a:p>
              <a:pPr indent="265113">
                <a:lnSpc>
                  <a:spcPts val="14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10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0 мл содовой (газированной) воды.</a:t>
              </a:r>
              <a:endPara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endPara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Бокал: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Хайбол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 </a:t>
              </a:r>
              <a:endPara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Метод</a:t>
              </a: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: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 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Наполните шейкер кубиками льда. Добавьте DANZKA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Original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, лимонный сок, сахарный сироп и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биттер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. Потрясите и процедите в охлажденный стакан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хайбол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, наполненный кубиками льда. Украсьте долькой лимона.</a:t>
              </a: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Украшение</a:t>
              </a: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: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 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Долька лимона.</a:t>
              </a: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Уровень сложности: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Средний.</a:t>
              </a:r>
            </a:p>
          </p:txBody>
        </p:sp>
        <p:pic>
          <p:nvPicPr>
            <p:cNvPr id="2051" name="Picture 3" descr="G:\№1_РАБОТА ВЕЛЬД-21\КОЗЛОВ БАЗА ДАННЫХ АССОРТИМЕНТ\№6 ВОДКА\№4 DANZKA VODKA\DANZKA COCKTAILS\DANZKA ORIGINAL\DANZKA Collins\DANZKA_Collins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70055" y="3492301"/>
              <a:ext cx="1500198" cy="2875926"/>
            </a:xfrm>
            <a:prstGeom prst="rect">
              <a:avLst/>
            </a:prstGeom>
            <a:noFill/>
          </p:spPr>
        </p:pic>
      </p:grp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51520" y="116540"/>
            <a:ext cx="862666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Водка </a:t>
            </a:r>
            <a:r>
              <a:rPr lang="en-US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DANZKA</a:t>
            </a:r>
            <a:endParaRPr lang="ru-RU" sz="2400" kern="0" dirty="0" smtClean="0">
              <a:solidFill>
                <a:srgbClr val="663300"/>
              </a:solidFill>
              <a:latin typeface="Arial Black" pitchFamily="34" charset="0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№1_РАБОТА ВЕЛЬД-21\КОЗЛОВ БАЗА ДАННЫХ АССОРТИМЕНТ\№6 ВОДКА\№4 DANZKA VODKA\DANZKA LOGO\DANZKA LOGO Original\DANZKA_LOGO_Origina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4518" y="241444"/>
            <a:ext cx="1976036" cy="472106"/>
          </a:xfrm>
          <a:prstGeom prst="rect">
            <a:avLst/>
          </a:prstGeom>
          <a:noFill/>
        </p:spPr>
      </p:pic>
      <p:grpSp>
        <p:nvGrpSpPr>
          <p:cNvPr id="2" name="Группа 10"/>
          <p:cNvGrpSpPr/>
          <p:nvPr/>
        </p:nvGrpSpPr>
        <p:grpSpPr>
          <a:xfrm>
            <a:off x="251400" y="1000107"/>
            <a:ext cx="8535441" cy="2904297"/>
            <a:chOff x="251400" y="1000107"/>
            <a:chExt cx="8535441" cy="2904297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251400" y="1251786"/>
              <a:ext cx="7178120" cy="26058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en-US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DANZKA </a:t>
              </a:r>
              <a:r>
                <a:rPr lang="ru-RU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«</a:t>
              </a:r>
              <a:r>
                <a:rPr lang="en-US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Glam</a:t>
              </a:r>
              <a:r>
                <a:rPr lang="ru-RU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»</a:t>
              </a: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endParaRPr lang="en-US" sz="1600" b="1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endParaRPr>
            </a:p>
            <a:p>
              <a:pPr indent="265113">
                <a:lnSpc>
                  <a:spcPts val="14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3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0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мл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DANZKA Original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;</a:t>
              </a:r>
            </a:p>
            <a:p>
              <a:pPr indent="265113">
                <a:lnSpc>
                  <a:spcPts val="14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0 мл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лимонного сока;</a:t>
              </a:r>
            </a:p>
            <a:p>
              <a:pPr indent="265113">
                <a:lnSpc>
                  <a:spcPts val="14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0 мл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сахарного сиропа;</a:t>
              </a:r>
            </a:p>
            <a:p>
              <a:pPr indent="265113">
                <a:lnSpc>
                  <a:spcPts val="14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4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малины;</a:t>
              </a:r>
            </a:p>
            <a:p>
              <a:pPr indent="265113">
                <a:lnSpc>
                  <a:spcPts val="14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10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0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мл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шампанского.</a:t>
              </a:r>
              <a:endPara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endPara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Бокал</a:t>
              </a: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: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 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Флют</a:t>
              </a:r>
              <a:endPara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Метод</a:t>
              </a: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: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Наполните шейкер кубиками льда. Добавьте DANZKA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Original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, лимонный сок, сахарный сироп и свежую малину. Встряхните и процедите в охлажденный бокал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Флют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. Долейте шампанским. Украсить малиной.</a:t>
              </a: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Украшение</a:t>
              </a: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: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 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Малина.</a:t>
              </a: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Уровень сложности: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C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редний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  <p:pic>
          <p:nvPicPr>
            <p:cNvPr id="3074" name="Picture 2" descr="G:\№1_РАБОТА ВЕЛЬД-21\КОЗЛОВ БАЗА ДАННЫХ АССОРТИМЕНТ\№6 ВОДКА\№4 DANZKA VODKA\DANZKA COCKTAILS\DANZKA ORIGINAL\DANZKA Glam\DANZKA_Glam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72396" y="1000107"/>
              <a:ext cx="1214445" cy="2904297"/>
            </a:xfrm>
            <a:prstGeom prst="rect">
              <a:avLst/>
            </a:prstGeom>
            <a:noFill/>
          </p:spPr>
        </p:pic>
      </p:grpSp>
      <p:grpSp>
        <p:nvGrpSpPr>
          <p:cNvPr id="3" name="Группа 11"/>
          <p:cNvGrpSpPr/>
          <p:nvPr/>
        </p:nvGrpSpPr>
        <p:grpSpPr>
          <a:xfrm>
            <a:off x="251400" y="3857628"/>
            <a:ext cx="8697353" cy="2928254"/>
            <a:chOff x="251400" y="3857628"/>
            <a:chExt cx="8697353" cy="2928254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251400" y="4000504"/>
              <a:ext cx="7178120" cy="2785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en-US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DANZKA </a:t>
              </a:r>
              <a:r>
                <a:rPr lang="ru-RU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«</a:t>
              </a:r>
              <a:r>
                <a:rPr lang="en-US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Touch of Jungle</a:t>
              </a:r>
              <a:r>
                <a:rPr lang="ru-RU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»</a:t>
              </a: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endParaRPr lang="en-US" sz="1600" b="1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endParaRPr>
            </a:p>
            <a:p>
              <a:pPr indent="265113">
                <a:lnSpc>
                  <a:spcPts val="14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5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0 мл 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DANZKA Original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;</a:t>
              </a:r>
            </a:p>
            <a:p>
              <a:pPr indent="265113">
                <a:lnSpc>
                  <a:spcPts val="14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8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0 мл пюре из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маракуйи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;</a:t>
              </a:r>
            </a:p>
            <a:p>
              <a:pPr indent="265113">
                <a:lnSpc>
                  <a:spcPts val="14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Семена из 1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маракуйи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; </a:t>
              </a:r>
            </a:p>
            <a:p>
              <a:pPr indent="265113">
                <a:lnSpc>
                  <a:spcPts val="14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3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0 мл ванильного сиропа;</a:t>
              </a:r>
            </a:p>
            <a:p>
              <a:pPr indent="265113">
                <a:lnSpc>
                  <a:spcPts val="14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3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0 мл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содовой (газированной) воды;</a:t>
              </a:r>
            </a:p>
            <a:p>
              <a:pPr indent="265113">
                <a:lnSpc>
                  <a:spcPts val="14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4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малины.</a:t>
              </a:r>
              <a:endPara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endPara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Бокал</a:t>
              </a: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: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 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Хайбол</a:t>
              </a:r>
              <a:endPara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Метод</a:t>
              </a: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: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 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Наполните шейкер кубиками льда. Добавьте DANZKA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Original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, пюре из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маракуйи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, семена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маракуйи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и ванильный сироп. Встряхните и процедите в охлажденный стакан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хайбол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, наполненный кубиками льда. Долейте газированной водой. Украсьте малиной.</a:t>
              </a: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Украшение</a:t>
              </a: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: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 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Малина.</a:t>
              </a:r>
            </a:p>
            <a:p>
              <a:pPr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Уровень сложности: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 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Новичок.</a:t>
              </a:r>
              <a:endParaRPr lang="en-US" sz="1300" dirty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075" name="Picture 3" descr="G:\№1_РАБОТА ВЕЛЬД-21\КОЗЛОВ БАЗА ДАННЫХ АССОРТИМЕНТ\№6 ВОДКА\№4 DANZKA VODKA\DANZKA COCKTAILS\DANZKA ORIGINAL\DANZKA Touch of Jungle\DANZKA_Touch_of_Jungl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429520" y="3857628"/>
              <a:ext cx="1519233" cy="2596440"/>
            </a:xfrm>
            <a:prstGeom prst="rect">
              <a:avLst/>
            </a:prstGeom>
            <a:noFill/>
          </p:spPr>
        </p:pic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51520" y="116540"/>
            <a:ext cx="862666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Водка </a:t>
            </a:r>
            <a:r>
              <a:rPr lang="en-US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DANZKA</a:t>
            </a:r>
            <a:endParaRPr lang="ru-RU" sz="2400" kern="0" dirty="0" smtClean="0">
              <a:solidFill>
                <a:srgbClr val="663300"/>
              </a:solidFill>
              <a:latin typeface="Arial Black" pitchFamily="34" charset="0"/>
              <a:cs typeface="ＭＳ Ｐゴシック" charset="-128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44550" y="857232"/>
            <a:ext cx="8633636" cy="338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600" cap="all" dirty="0" smtClean="0">
                <a:solidFill>
                  <a:srgbClr val="C00000"/>
                </a:solidFill>
                <a:latin typeface="Arial Black" pitchFamily="34" charset="0"/>
              </a:rPr>
              <a:t>DANZKA ORIGINAL</a:t>
            </a:r>
            <a:r>
              <a:rPr lang="ru-RU" sz="1600" cap="all" dirty="0" smtClean="0">
                <a:solidFill>
                  <a:srgbClr val="C00000"/>
                </a:solidFill>
                <a:latin typeface="Arial Black" pitchFamily="34" charset="0"/>
              </a:rPr>
              <a:t> </a:t>
            </a:r>
            <a:r>
              <a:rPr lang="en-US" sz="1600" cap="all" dirty="0" smtClean="0">
                <a:solidFill>
                  <a:srgbClr val="C00000"/>
                </a:solidFill>
                <a:latin typeface="Arial Black" pitchFamily="34" charset="0"/>
              </a:rPr>
              <a:t>cocktails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№1_РАБОТА ВЕЛЬД-21\КОЗЛОВ БАЗА ДАННЫХ АССОРТИМЕНТ\№6 ВОДКА\№4 DANZKA VODKA\DANZKA LOGO\DANZKA LOGO Original\DANZKA_LOGO_Origina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4518" y="241444"/>
            <a:ext cx="1976036" cy="472106"/>
          </a:xfrm>
          <a:prstGeom prst="rect">
            <a:avLst/>
          </a:prstGeom>
          <a:noFill/>
        </p:spPr>
      </p:pic>
      <p:grpSp>
        <p:nvGrpSpPr>
          <p:cNvPr id="4" name="Группа 11"/>
          <p:cNvGrpSpPr/>
          <p:nvPr/>
        </p:nvGrpSpPr>
        <p:grpSpPr>
          <a:xfrm>
            <a:off x="251400" y="3732564"/>
            <a:ext cx="8781655" cy="2911146"/>
            <a:chOff x="251400" y="3732564"/>
            <a:chExt cx="8781655" cy="2911146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251400" y="4139135"/>
              <a:ext cx="6463740" cy="2400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00"/>
                </a:lnSpc>
                <a:spcBef>
                  <a:spcPts val="0"/>
                </a:spcBef>
                <a:buNone/>
              </a:pPr>
              <a:r>
                <a:rPr lang="en-US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DANZKA </a:t>
              </a:r>
              <a:r>
                <a:rPr lang="ru-RU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«</a:t>
              </a:r>
              <a:r>
                <a:rPr lang="en-US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Snowflake</a:t>
              </a:r>
              <a:r>
                <a:rPr lang="ru-RU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»</a:t>
              </a:r>
            </a:p>
            <a:p>
              <a:pPr>
                <a:lnSpc>
                  <a:spcPts val="1500"/>
                </a:lnSpc>
                <a:spcBef>
                  <a:spcPts val="0"/>
                </a:spcBef>
                <a:buNone/>
              </a:pPr>
              <a:endParaRPr lang="en-US" sz="1600" b="1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endParaRPr>
            </a:p>
            <a:p>
              <a:pPr indent="265113">
                <a:lnSpc>
                  <a:spcPts val="15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5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0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мл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DANZKA Original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;</a:t>
              </a:r>
            </a:p>
            <a:p>
              <a:pPr indent="265113">
                <a:lnSpc>
                  <a:spcPts val="15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10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мл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сока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личи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;</a:t>
              </a:r>
            </a:p>
            <a:p>
              <a:pPr indent="265113">
                <a:lnSpc>
                  <a:spcPts val="15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0 мл сока лайма.</a:t>
              </a:r>
              <a:endPara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500"/>
                </a:lnSpc>
                <a:spcBef>
                  <a:spcPts val="0"/>
                </a:spcBef>
                <a:buNone/>
              </a:pPr>
              <a:endPara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5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Бокал</a:t>
              </a: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: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 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Коктейльный</a:t>
              </a:r>
              <a:endPara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5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Метод: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 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Наполните шейкер кубиками льда. Добавьте все ингредиенты. Встряхните и процедите в охлажденный бокал для коктейля. Украсьте съедобным цветком.</a:t>
              </a:r>
            </a:p>
            <a:p>
              <a:pPr>
                <a:lnSpc>
                  <a:spcPts val="15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Украшение</a:t>
              </a: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: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 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Съедобный цветок.</a:t>
              </a:r>
            </a:p>
            <a:p>
              <a:pPr>
                <a:lnSpc>
                  <a:spcPts val="15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Уровень сложности: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Новичок.</a:t>
              </a:r>
            </a:p>
          </p:txBody>
        </p:sp>
        <p:pic>
          <p:nvPicPr>
            <p:cNvPr id="4098" name="Picture 2" descr="G:\№1_РАБОТА ВЕЛЬД-21\КОЗЛОВ БАЗА ДАННЫХ АССОРТИМЕНТ\№6 ВОДКА\№4 DANZKA VODKA\DANZKA COCKTAILS\DANZKA ORIGINAL\DANZKA Snowflake\DANZKA_Snowflak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04209" y="3732564"/>
              <a:ext cx="2228846" cy="2911146"/>
            </a:xfrm>
            <a:prstGeom prst="rect">
              <a:avLst/>
            </a:prstGeom>
            <a:noFill/>
          </p:spPr>
        </p:pic>
      </p:grpSp>
      <p:grpSp>
        <p:nvGrpSpPr>
          <p:cNvPr id="6" name="Группа 10"/>
          <p:cNvGrpSpPr/>
          <p:nvPr/>
        </p:nvGrpSpPr>
        <p:grpSpPr>
          <a:xfrm>
            <a:off x="251400" y="1251786"/>
            <a:ext cx="8638779" cy="2785378"/>
            <a:chOff x="251400" y="1251786"/>
            <a:chExt cx="8638779" cy="2785378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251400" y="1251786"/>
              <a:ext cx="6463740" cy="2785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00"/>
                </a:lnSpc>
                <a:spcBef>
                  <a:spcPts val="0"/>
                </a:spcBef>
                <a:buNone/>
              </a:pPr>
              <a:r>
                <a:rPr lang="en-US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DANZKA </a:t>
              </a:r>
              <a:r>
                <a:rPr lang="ru-RU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«</a:t>
              </a:r>
              <a:r>
                <a:rPr lang="en-US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White Russian</a:t>
              </a:r>
              <a:r>
                <a:rPr lang="ru-RU" sz="1400" b="1" dirty="0" smtClean="0">
                  <a:solidFill>
                    <a:srgbClr val="663300"/>
                  </a:solidFill>
                  <a:latin typeface="Arial Black" pitchFamily="34" charset="0"/>
                  <a:cs typeface="Arial" pitchFamily="34" charset="0"/>
                </a:rPr>
                <a:t>»</a:t>
              </a:r>
            </a:p>
            <a:p>
              <a:pPr>
                <a:lnSpc>
                  <a:spcPts val="1500"/>
                </a:lnSpc>
                <a:spcBef>
                  <a:spcPts val="0"/>
                </a:spcBef>
                <a:buNone/>
              </a:pPr>
              <a:endParaRPr lang="en-US" sz="1400" b="1" dirty="0" smtClean="0">
                <a:solidFill>
                  <a:srgbClr val="663300"/>
                </a:solidFill>
                <a:latin typeface="Arial Black" pitchFamily="34" charset="0"/>
                <a:cs typeface="Arial" pitchFamily="34" charset="0"/>
              </a:endParaRPr>
            </a:p>
            <a:p>
              <a:pPr indent="265113">
                <a:lnSpc>
                  <a:spcPts val="15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3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0 мл 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DANZKA Original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;</a:t>
              </a:r>
            </a:p>
            <a:p>
              <a:pPr indent="265113">
                <a:lnSpc>
                  <a:spcPts val="15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0 мл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кофейного ликера;</a:t>
              </a:r>
            </a:p>
            <a:p>
              <a:pPr indent="265113">
                <a:lnSpc>
                  <a:spcPts val="15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5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0 мл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свежего цельного молока.</a:t>
              </a:r>
              <a:endPara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500"/>
                </a:lnSpc>
                <a:spcBef>
                  <a:spcPts val="0"/>
                </a:spcBef>
                <a:buNone/>
              </a:pPr>
              <a:endPara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5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Бокал</a:t>
              </a: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: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 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Рокс</a:t>
              </a:r>
              <a:endPara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15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Метод</a:t>
              </a: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: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 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Наполните шейкер кубиками льда. Добавьте DANZKA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Original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и кофейный ликер. Встряхните и процедите в охлажденный бокал, наполненный кубиками льда. Долейте цельное молоко. Украсьте кофейными зернами. 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/>
              </a:r>
              <a:b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Украшение</a:t>
              </a: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: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 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Кофейные зерна.</a:t>
              </a:r>
            </a:p>
            <a:p>
              <a:pPr>
                <a:lnSpc>
                  <a:spcPts val="15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Уровень сложности: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Новичок.</a:t>
              </a:r>
            </a:p>
            <a:p>
              <a:pPr>
                <a:lnSpc>
                  <a:spcPts val="15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Подсказка: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 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Если не брать цельное молоко, то получится коктейль Черный Русский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Black Russian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)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.</a:t>
              </a:r>
              <a:endParaRPr lang="en-US" sz="1300" dirty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099" name="Picture 3" descr="G:\№1_РАБОТА ВЕЛЬД-21\КОЗЛОВ БАЗА ДАННЫХ АССОРТИМЕНТ\№6 ВОДКА\№4 DANZKA VODKA\DANZKA COCKTAILS\DANZKA ORIGINAL\DANZKA White Russian\DANZKA_White_Russia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89915" y="1260531"/>
              <a:ext cx="2000264" cy="2413131"/>
            </a:xfrm>
            <a:prstGeom prst="rect">
              <a:avLst/>
            </a:prstGeom>
            <a:noFill/>
          </p:spPr>
        </p:pic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51520" y="116540"/>
            <a:ext cx="862666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Водка </a:t>
            </a:r>
            <a:r>
              <a:rPr lang="en-US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DANZKA</a:t>
            </a:r>
            <a:endParaRPr lang="ru-RU" sz="2400" kern="0" dirty="0" smtClean="0">
              <a:solidFill>
                <a:srgbClr val="663300"/>
              </a:solidFill>
              <a:latin typeface="Arial Black" pitchFamily="34" charset="0"/>
              <a:cs typeface="ＭＳ Ｐゴシック" charset="-128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44550" y="857232"/>
            <a:ext cx="8633636" cy="338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600" cap="all" dirty="0" smtClean="0">
                <a:solidFill>
                  <a:srgbClr val="C00000"/>
                </a:solidFill>
                <a:latin typeface="Arial Black" pitchFamily="34" charset="0"/>
              </a:rPr>
              <a:t>DANZKA ORIGINAL</a:t>
            </a:r>
            <a:r>
              <a:rPr lang="ru-RU" sz="1600" cap="all" dirty="0" smtClean="0">
                <a:solidFill>
                  <a:srgbClr val="C00000"/>
                </a:solidFill>
                <a:latin typeface="Arial Black" pitchFamily="34" charset="0"/>
              </a:rPr>
              <a:t> </a:t>
            </a:r>
            <a:r>
              <a:rPr lang="en-US" sz="1600" cap="all" dirty="0" smtClean="0">
                <a:solidFill>
                  <a:srgbClr val="C00000"/>
                </a:solidFill>
                <a:latin typeface="Arial Black" pitchFamily="34" charset="0"/>
              </a:rPr>
              <a:t>cocktails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Выноска со стрелкой вниз 20"/>
          <p:cNvSpPr/>
          <p:nvPr/>
        </p:nvSpPr>
        <p:spPr bwMode="auto">
          <a:xfrm>
            <a:off x="6444260" y="4077090"/>
            <a:ext cx="360050" cy="360050"/>
          </a:xfrm>
          <a:prstGeom prst="downArrowCallou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80000"/>
              </a:lnSpc>
              <a:spcBef>
                <a:spcPct val="100000"/>
              </a:spcBef>
              <a:spcAft>
                <a:spcPct val="0"/>
              </a:spcAft>
              <a:buClr>
                <a:srgbClr val="663300"/>
              </a:buClr>
              <a:buSzTx/>
              <a:buFontTx/>
              <a:buChar char="•"/>
              <a:tabLst/>
            </a:pPr>
            <a:endParaRPr kumimoji="0" lang="ru-RU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 bwMode="auto">
          <a:xfrm flipH="1">
            <a:off x="6804310" y="4293120"/>
            <a:ext cx="15379" cy="14402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" name="Группа 23"/>
          <p:cNvGrpSpPr/>
          <p:nvPr/>
        </p:nvGrpSpPr>
        <p:grpSpPr>
          <a:xfrm>
            <a:off x="142844" y="1306912"/>
            <a:ext cx="8933790" cy="5408236"/>
            <a:chOff x="142844" y="1306912"/>
            <a:chExt cx="8933790" cy="5408236"/>
          </a:xfrm>
        </p:grpSpPr>
        <p:pic>
          <p:nvPicPr>
            <p:cNvPr id="33" name="Picture 2" descr="M:\!ВНУТРЕННЯЯ!\ПОСТАВЩИКИ\TENJAKU\tenjaku\tec-img-03.jpg"/>
            <p:cNvPicPr>
              <a:picLocks noChangeAspect="1" noChangeArrowheads="1"/>
            </p:cNvPicPr>
            <p:nvPr/>
          </p:nvPicPr>
          <p:blipFill>
            <a:blip r:embed="rId2" cstate="print"/>
            <a:srcRect l="11419" r="10274"/>
            <a:stretch>
              <a:fillRect/>
            </a:stretch>
          </p:blipFill>
          <p:spPr bwMode="auto">
            <a:xfrm>
              <a:off x="7194612" y="4967028"/>
              <a:ext cx="1806544" cy="1605244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</p:spPr>
        </p:pic>
        <p:sp>
          <p:nvSpPr>
            <p:cNvPr id="34" name="Прямоугольник 33"/>
            <p:cNvSpPr/>
            <p:nvPr/>
          </p:nvSpPr>
          <p:spPr>
            <a:xfrm>
              <a:off x="1669312" y="5556999"/>
              <a:ext cx="5403018" cy="1158149"/>
            </a:xfrm>
            <a:prstGeom prst="rect">
              <a:avLst/>
            </a:prstGeom>
          </p:spPr>
          <p:txBody>
            <a:bodyPr wrap="square" lIns="80147" tIns="40074" rIns="80147" bIns="40074">
              <a:spAutoFit/>
            </a:bodyPr>
            <a:lstStyle/>
            <a:p>
              <a:pPr algn="ctr"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«Мастер купажа»</a:t>
              </a:r>
              <a:r>
                <a:rPr lang="en-US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</a:p>
            <a:p>
              <a:pPr indent="180975" algn="just"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За создание уникального купажа Tenjaku отвечает виски-мэйкер с более чем 30-летним стажем работы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Кендзи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Ватанабе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.</a:t>
              </a:r>
              <a:endPara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 indent="180975" algn="just">
                <a:lnSpc>
                  <a:spcPts val="1400"/>
                </a:lnSpc>
                <a:spcBef>
                  <a:spcPts val="0"/>
                </a:spcBef>
                <a:buNone/>
              </a:pP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Это профессионал с уникальным для индустрии виски винным прошлым, где он завоевал репутацию непревзойденного эксперта с  изысканным вкусом и неповторимым стилем работы. </a:t>
              </a:r>
              <a:endParaRPr lang="en-US" sz="1300" dirty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679944" y="4337047"/>
              <a:ext cx="5392386" cy="1235093"/>
            </a:xfrm>
            <a:prstGeom prst="rect">
              <a:avLst/>
            </a:prstGeom>
          </p:spPr>
          <p:txBody>
            <a:bodyPr wrap="square" lIns="80147" tIns="40074" rIns="80147" bIns="40074">
              <a:spAutoFit/>
            </a:bodyPr>
            <a:lstStyle/>
            <a:p>
              <a:pPr algn="ctr">
                <a:lnSpc>
                  <a:spcPts val="1500"/>
                </a:lnSpc>
                <a:spcBef>
                  <a:spcPts val="0"/>
                </a:spcBef>
                <a:buNone/>
              </a:pP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«Вода считается «душой» любого виски»</a:t>
              </a:r>
              <a:endParaRPr lang="en-US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 indent="180975" algn="just">
                <a:lnSpc>
                  <a:spcPts val="1500"/>
                </a:lnSpc>
                <a:spcBef>
                  <a:spcPts val="0"/>
                </a:spcBef>
                <a:buNone/>
              </a:pP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Для производства </a:t>
              </a:r>
              <a:r>
                <a:rPr lang="fr-FR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T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enjaku</a:t>
              </a:r>
              <a:r>
                <a:rPr lang="fr-FR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используется вода реки 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Fuefuki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, которая является очень мягкой за счет умеренного содержания солей и минералов и дополнительной естественной фильтрации через вулканические породы гор </a:t>
              </a:r>
              <a:r>
                <a:rPr lang="en-US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Misaka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.</a:t>
              </a:r>
              <a:endPara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 indent="180975" algn="just">
                <a:lnSpc>
                  <a:spcPts val="1500"/>
                </a:lnSpc>
                <a:spcBef>
                  <a:spcPts val="0"/>
                </a:spcBef>
                <a:buNone/>
              </a:pP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Вода идеально балансирует и смягчает вкус виски.</a:t>
              </a: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1669312" y="3122601"/>
              <a:ext cx="5403018" cy="1235093"/>
            </a:xfrm>
            <a:prstGeom prst="rect">
              <a:avLst/>
            </a:prstGeom>
          </p:spPr>
          <p:txBody>
            <a:bodyPr wrap="square" lIns="80147" tIns="40074" rIns="80147" bIns="40074">
              <a:spAutoFit/>
            </a:bodyPr>
            <a:lstStyle/>
            <a:p>
              <a:pPr algn="ctr">
                <a:lnSpc>
                  <a:spcPts val="1500"/>
                </a:lnSpc>
                <a:spcBef>
                  <a:spcPts val="0"/>
                </a:spcBef>
                <a:buNone/>
              </a:pP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«Среда обитания  жаворонка»</a:t>
              </a:r>
              <a:endParaRPr lang="en-US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 algn="just">
                <a:lnSpc>
                  <a:spcPts val="1500"/>
                </a:lnSpc>
                <a:spcBef>
                  <a:spcPts val="0"/>
                </a:spcBef>
                <a:buNone/>
              </a:pP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Производство </a:t>
              </a:r>
              <a:r>
                <a:rPr lang="fr-FR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T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enjaku</a:t>
              </a:r>
              <a:r>
                <a:rPr lang="fr-FR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уютно расположено в живописном регионе Кофу, в северо-восточной части префектуры Яманаси.  Этот регион славится производством фруктов, таких как виноград, груши и персики. Благодаря выращиванию винограда, здесь  процветает виноделие. </a:t>
              </a:r>
            </a:p>
          </p:txBody>
        </p:sp>
        <p:pic>
          <p:nvPicPr>
            <p:cNvPr id="38" name="Picture 4" descr="http://www.tenjakuwhisky.com/img/env-img-01.jpg"/>
            <p:cNvPicPr>
              <a:picLocks noChangeAspect="1" noChangeArrowheads="1"/>
            </p:cNvPicPr>
            <p:nvPr/>
          </p:nvPicPr>
          <p:blipFill>
            <a:blip r:embed="rId3" cstate="print"/>
            <a:srcRect l="24759" t="21602" r="25477"/>
            <a:stretch>
              <a:fillRect/>
            </a:stretch>
          </p:blipFill>
          <p:spPr bwMode="auto">
            <a:xfrm>
              <a:off x="142844" y="2060810"/>
              <a:ext cx="1417791" cy="2016882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</p:spPr>
        </p:pic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12488" t="22868" r="61604" b="25826"/>
            <a:stretch>
              <a:fillRect/>
            </a:stretch>
          </p:blipFill>
          <p:spPr bwMode="auto">
            <a:xfrm>
              <a:off x="7185556" y="2840001"/>
              <a:ext cx="1815600" cy="2029199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</p:spPr>
        </p:pic>
        <p:sp>
          <p:nvSpPr>
            <p:cNvPr id="40" name="Rectangle 2"/>
            <p:cNvSpPr>
              <a:spLocks noChangeArrowheads="1"/>
            </p:cNvSpPr>
            <p:nvPr/>
          </p:nvSpPr>
          <p:spPr bwMode="auto">
            <a:xfrm>
              <a:off x="1669312" y="1928802"/>
              <a:ext cx="5474456" cy="12593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80975" algn="just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T</a:t>
              </a: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ENJAKU </a:t>
              </a: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天</a:t>
              </a: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雀</a:t>
              </a: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)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– молодой и амбициозный бренд японского виски, название которого в переводе 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означает «жаворонок» (</a:t>
              </a:r>
              <a:r>
                <a:rPr lang="fr-FR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Hib</a:t>
              </a:r>
              <a:r>
                <a:rPr lang="en-US" sz="1300" b="1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ari</a:t>
              </a:r>
              <a:r>
                <a:rPr lang="en-US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)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.</a:t>
              </a:r>
              <a:endParaRPr lang="en-US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  <a:p>
              <a:pPr indent="180975" algn="just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Жаворонок в культуре Японии символизирует союз земли и неба, а также является  предвестником весны. Подобно деликатной песне маленькой птички, букет виски переливается  изысканными  тонами и оттенками.</a:t>
              </a:r>
              <a:endPara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1" name="Picture 3" descr="C:\Documents and Settings\shilnik\Рабочий стол\tenjaku\env-img-02.jpg"/>
            <p:cNvPicPr>
              <a:picLocks noChangeAspect="1" noChangeArrowheads="1"/>
            </p:cNvPicPr>
            <p:nvPr/>
          </p:nvPicPr>
          <p:blipFill>
            <a:blip r:embed="rId5" cstate="print"/>
            <a:srcRect l="9318" r="36106"/>
            <a:stretch>
              <a:fillRect/>
            </a:stretch>
          </p:blipFill>
          <p:spPr bwMode="auto">
            <a:xfrm>
              <a:off x="142844" y="4186166"/>
              <a:ext cx="1424762" cy="2386106"/>
            </a:xfrm>
            <a:prstGeom prst="roundRect">
              <a:avLst/>
            </a:prstGeom>
            <a:noFill/>
            <a:ln w="19050">
              <a:solidFill>
                <a:srgbClr val="663300"/>
              </a:solidFill>
            </a:ln>
          </p:spPr>
        </p:pic>
        <p:sp>
          <p:nvSpPr>
            <p:cNvPr id="42" name="TextBox 41"/>
            <p:cNvSpPr txBox="1"/>
            <p:nvPr/>
          </p:nvSpPr>
          <p:spPr>
            <a:xfrm>
              <a:off x="264455" y="1308872"/>
              <a:ext cx="695075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Регион происхождения: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Япония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, 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регионе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Кофу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, северо-восток префектуры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Яманаси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.</a:t>
              </a:r>
              <a:endPara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endParaRPr>
            </a:p>
            <a:p>
              <a:pPr>
                <a:lnSpc>
                  <a:spcPts val="1500"/>
                </a:lnSpc>
                <a:spcBef>
                  <a:spcPts val="0"/>
                </a:spcBef>
                <a:buNone/>
              </a:pPr>
              <a:r>
                <a:rPr lang="ru-RU" sz="1300" b="1" u="sng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Владелец:</a:t>
              </a:r>
              <a:r>
                <a:rPr lang="ru-RU" sz="1300" b="1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en-US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Minami Alps Wine and Beverages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Co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., </a:t>
              </a:r>
              <a:r>
                <a:rPr lang="ru-RU" sz="1300" dirty="0" err="1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Ltd</a:t>
              </a:r>
              <a:r>
                <a:rPr lang="ru-RU" sz="1300" dirty="0" smtClean="0">
                  <a:solidFill>
                    <a:srgbClr val="663300"/>
                  </a:solidFill>
                  <a:latin typeface="Arial" pitchFamily="34" charset="0"/>
                  <a:cs typeface="Arial" pitchFamily="34" charset="0"/>
                </a:rPr>
                <a:t>.</a:t>
              </a:r>
              <a:endPara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7" name="Picture 2" descr="G:\№1_РАБОТА ВЕЛЬД-21\КОЗЛОВ БАЗА ДАННЫХ АССОРТИМЕНТ\№1 ВИСКИ\04№ JAPAN\TENJAKU\TENJAKU_LOGO\logo-foo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236370" y="1306912"/>
              <a:ext cx="1840264" cy="1546008"/>
            </a:xfrm>
            <a:prstGeom prst="rect">
              <a:avLst/>
            </a:prstGeom>
            <a:noFill/>
            <a:ln>
              <a:noFill/>
            </a:ln>
            <a:effectLst>
              <a:innerShdw blurRad="114300">
                <a:prstClr val="black"/>
              </a:innerShdw>
            </a:effectLst>
          </p:spPr>
        </p:pic>
      </p:grpSp>
      <p:sp>
        <p:nvSpPr>
          <p:cNvPr id="48" name="Rectangle 2"/>
          <p:cNvSpPr txBox="1">
            <a:spLocks noChangeArrowheads="1"/>
          </p:cNvSpPr>
          <p:nvPr/>
        </p:nvSpPr>
        <p:spPr bwMode="auto">
          <a:xfrm>
            <a:off x="246181" y="928670"/>
            <a:ext cx="864096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ct val="100000"/>
              </a:lnSpc>
              <a:spcBef>
                <a:spcPct val="0"/>
              </a:spcBef>
              <a:buClrTx/>
              <a:buNone/>
              <a:defRPr/>
            </a:pPr>
            <a:r>
              <a:rPr lang="ru-RU" sz="1800" kern="0" dirty="0" smtClean="0">
                <a:solidFill>
                  <a:srgbClr val="C00000"/>
                </a:solidFill>
                <a:latin typeface="Arial Black" pitchFamily="34" charset="0"/>
                <a:cs typeface="ＭＳ Ｐゴシック" charset="-128"/>
              </a:rPr>
              <a:t>«Характер и дух страны восходящего солнца»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251520" y="116540"/>
            <a:ext cx="862666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Японский виски</a:t>
            </a:r>
          </a:p>
        </p:txBody>
      </p:sp>
      <p:pic>
        <p:nvPicPr>
          <p:cNvPr id="20" name="Picture 3" descr="G:\№1_РАБОТА ВЕЛЬД-21\КОЗЛОВ БАЗА ДАННЫХ АССОРТИМЕНТ\№1 ВИСКИ\04№ JAPAN\TENJAKU\TENJAKU_LOGO\logo-header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31367" y="180338"/>
            <a:ext cx="2315314" cy="585803"/>
          </a:xfrm>
          <a:prstGeom prst="rect">
            <a:avLst/>
          </a:prstGeom>
          <a:noFill/>
        </p:spPr>
      </p:pic>
      <p:pic>
        <p:nvPicPr>
          <p:cNvPr id="22" name="Picture 2" descr="F:\РАБОТА ВЕЛЬД-21\КОЗЛОВ БАЗА ДАННЫХ\Выставки-Награды\New_product - копия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14480" y="44530"/>
            <a:ext cx="877718" cy="8641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Выноска со стрелкой вниз 20"/>
          <p:cNvSpPr/>
          <p:nvPr/>
        </p:nvSpPr>
        <p:spPr bwMode="auto">
          <a:xfrm>
            <a:off x="6444260" y="4077090"/>
            <a:ext cx="360050" cy="360050"/>
          </a:xfrm>
          <a:prstGeom prst="downArrowCallou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80000"/>
              </a:lnSpc>
              <a:spcBef>
                <a:spcPct val="100000"/>
              </a:spcBef>
              <a:spcAft>
                <a:spcPct val="0"/>
              </a:spcAft>
              <a:buClr>
                <a:srgbClr val="663300"/>
              </a:buClr>
              <a:buSzTx/>
              <a:buFontTx/>
              <a:buChar char="•"/>
              <a:tabLst/>
            </a:pPr>
            <a:endParaRPr kumimoji="0" lang="ru-RU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5" name="Прямая со стрелкой 24"/>
          <p:cNvCxnSpPr/>
          <p:nvPr/>
        </p:nvCxnSpPr>
        <p:spPr bwMode="auto">
          <a:xfrm flipH="1">
            <a:off x="6804310" y="4293120"/>
            <a:ext cx="15379" cy="14402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Прямоугольник 9"/>
          <p:cNvSpPr/>
          <p:nvPr/>
        </p:nvSpPr>
        <p:spPr>
          <a:xfrm>
            <a:off x="248982" y="972448"/>
            <a:ext cx="8629204" cy="52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000"/>
              </a:lnSpc>
              <a:spcBef>
                <a:spcPts val="0"/>
              </a:spcBef>
              <a:buClr>
                <a:srgbClr val="660066"/>
              </a:buClr>
              <a:buNone/>
            </a:pPr>
            <a:r>
              <a:rPr lang="en-US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TENJAKU 40% </a:t>
            </a: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0,</a:t>
            </a: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5л;</a:t>
            </a:r>
            <a:r>
              <a:rPr lang="en-US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 0,7</a:t>
            </a: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л;</a:t>
            </a:r>
            <a:r>
              <a:rPr lang="en-US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 0,7</a:t>
            </a: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л</a:t>
            </a:r>
            <a:r>
              <a:rPr lang="en-US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 </a:t>
            </a:r>
            <a:r>
              <a:rPr lang="ru-RU" sz="1600" b="1" dirty="0" err="1" smtClean="0">
                <a:solidFill>
                  <a:srgbClr val="663300"/>
                </a:solidFill>
                <a:latin typeface="Arial Black" pitchFamily="34" charset="0"/>
              </a:rPr>
              <a:t>п</a:t>
            </a: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</a:rPr>
              <a:t>/</a:t>
            </a:r>
            <a:r>
              <a:rPr lang="ru-RU" sz="1600" b="1" dirty="0" err="1" smtClean="0">
                <a:solidFill>
                  <a:srgbClr val="663300"/>
                </a:solidFill>
                <a:latin typeface="Arial Black" pitchFamily="34" charset="0"/>
              </a:rPr>
              <a:t>уп</a:t>
            </a:r>
            <a:endParaRPr lang="en-US" sz="1600" b="1" dirty="0" smtClean="0">
              <a:solidFill>
                <a:srgbClr val="663300"/>
              </a:solidFill>
              <a:latin typeface="Arial Black" pitchFamily="34" charset="0"/>
            </a:endParaRPr>
          </a:p>
          <a:p>
            <a:pPr>
              <a:lnSpc>
                <a:spcPts val="2000"/>
              </a:lnSpc>
              <a:spcBef>
                <a:spcPts val="0"/>
              </a:spcBef>
              <a:buClr>
                <a:srgbClr val="660066"/>
              </a:buClr>
              <a:buNone/>
            </a:pP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ТЕНЖАКУ </a:t>
            </a:r>
            <a:r>
              <a:rPr lang="en-US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40% </a:t>
            </a: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0,</a:t>
            </a: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5л;</a:t>
            </a:r>
            <a:r>
              <a:rPr lang="en-US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 0,7</a:t>
            </a: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л;</a:t>
            </a:r>
            <a:r>
              <a:rPr lang="en-US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 0,7</a:t>
            </a: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л</a:t>
            </a:r>
            <a:r>
              <a:rPr lang="en-US" sz="1600" b="1" dirty="0" smtClean="0">
                <a:solidFill>
                  <a:srgbClr val="663300"/>
                </a:solidFill>
                <a:latin typeface="Arial Black" pitchFamily="34" charset="0"/>
                <a:ea typeface="ＭＳ Ｐゴシック" charset="-128"/>
                <a:cs typeface="ＭＳ Ｐゴシック" charset="-128"/>
              </a:rPr>
              <a:t> </a:t>
            </a:r>
            <a:r>
              <a:rPr lang="ru-RU" sz="1600" b="1" dirty="0" err="1" smtClean="0">
                <a:solidFill>
                  <a:srgbClr val="663300"/>
                </a:solidFill>
                <a:latin typeface="Arial Black" pitchFamily="34" charset="0"/>
              </a:rPr>
              <a:t>п</a:t>
            </a:r>
            <a:r>
              <a:rPr lang="ru-RU" sz="1600" b="1" dirty="0" smtClean="0">
                <a:solidFill>
                  <a:srgbClr val="663300"/>
                </a:solidFill>
                <a:latin typeface="Arial Black" pitchFamily="34" charset="0"/>
              </a:rPr>
              <a:t>/</a:t>
            </a:r>
            <a:r>
              <a:rPr lang="ru-RU" sz="1600" b="1" dirty="0" err="1" smtClean="0">
                <a:solidFill>
                  <a:srgbClr val="663300"/>
                </a:solidFill>
                <a:latin typeface="Arial Black" pitchFamily="34" charset="0"/>
              </a:rPr>
              <a:t>уп</a:t>
            </a:r>
            <a:endParaRPr lang="ru-RU" sz="1600" b="1" dirty="0" smtClean="0">
              <a:solidFill>
                <a:srgbClr val="663300"/>
              </a:solidFill>
              <a:latin typeface="Arial Black" pitchFamily="34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00" y="1482309"/>
            <a:ext cx="5747346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  <a:spcBef>
                <a:spcPts val="0"/>
              </a:spcBef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Регион происхождения: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 Япония</a:t>
            </a:r>
            <a:r>
              <a:rPr lang="en-US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регионе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Кофу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, северо-восточная часть  префектуры </a:t>
            </a:r>
            <a:r>
              <a:rPr lang="ru-RU" sz="1300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Яманаси</a:t>
            </a: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3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Категория: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</a:t>
            </a:r>
            <a:r>
              <a:rPr lang="fr-FR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Blend</a:t>
            </a:r>
            <a:r>
              <a:rPr lang="en-US" altLang="ja-JP" sz="1300" dirty="0" err="1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ed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Japan Whisky </a:t>
            </a: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3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Возраст: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3 года</a:t>
            </a:r>
          </a:p>
          <a:p>
            <a:pPr>
              <a:lnSpc>
                <a:spcPts val="13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Выдержка: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в бочках из-под бурбона</a:t>
            </a:r>
          </a:p>
          <a:p>
            <a:pPr>
              <a:lnSpc>
                <a:spcPts val="13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Алкоголь: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40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%</a:t>
            </a:r>
            <a:endParaRPr lang="ru-RU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Артикул: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4631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Объем: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7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0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0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мл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Цена: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руб./бут.</a:t>
            </a:r>
            <a:endParaRPr lang="en-US" altLang="ja-JP" sz="1300" dirty="0" smtClean="0">
              <a:solidFill>
                <a:srgbClr val="663300"/>
              </a:solidFill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>
              <a:lnSpc>
                <a:spcPts val="1300"/>
              </a:lnSpc>
              <a:spcBef>
                <a:spcPts val="0"/>
              </a:spcBef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Артикул: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4644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Объем: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700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мл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Цена: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руб./бут.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(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без </a:t>
            </a:r>
            <a:r>
              <a:rPr lang="ru-RU" altLang="ja-JP" sz="1300" b="1" dirty="0" err="1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п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/</a:t>
            </a:r>
            <a:r>
              <a:rPr lang="ru-RU" altLang="ja-JP" sz="1300" b="1" dirty="0" err="1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уп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)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Артикул: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4719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Объем: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500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мл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/  </a:t>
            </a: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Цена: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    </a:t>
            </a:r>
            <a:r>
              <a:rPr lang="ru-RU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руб./бут.</a:t>
            </a:r>
            <a:r>
              <a:rPr lang="en-US" altLang="ja-JP" sz="1300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(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без </a:t>
            </a:r>
            <a:r>
              <a:rPr lang="ru-RU" altLang="ja-JP" sz="1300" b="1" dirty="0" err="1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п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/</a:t>
            </a:r>
            <a:r>
              <a:rPr lang="ru-RU" altLang="ja-JP" sz="1300" b="1" dirty="0" err="1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уп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)</a:t>
            </a:r>
            <a:endParaRPr lang="ru-RU" sz="1300" b="1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245540" y="3163972"/>
            <a:ext cx="504656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975" algn="just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ENJAKU </a:t>
            </a: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天</a:t>
            </a: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雀</a:t>
            </a: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– молодой и амбициозный бренд японского виски, название которого в переводе 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означает «жаворонок» (</a:t>
            </a:r>
            <a:r>
              <a:rPr lang="fr-FR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Hib</a:t>
            </a:r>
            <a:r>
              <a:rPr lang="en-US" sz="1300" b="1" dirty="0" err="1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ari</a:t>
            </a:r>
            <a:r>
              <a:rPr lang="en-US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1300" b="1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indent="180975" algn="just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Жаворонок в культуре Японии символизирует союз земли и неба, а также является  предвестником весны.</a:t>
            </a:r>
            <a:endParaRPr lang="en-US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indent="180975" algn="just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Подобно деликатной песне маленькой птички, букет виски переливается  изысканными  тонами и оттенками.</a:t>
            </a:r>
            <a:endParaRPr lang="en-US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indent="180975" algn="just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Содержание солодовых спиртов 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– </a:t>
            </a:r>
            <a:r>
              <a:rPr lang="en-US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2</a:t>
            </a:r>
            <a:r>
              <a:rPr lang="ru-RU" altLang="ja-JP" sz="1300" b="1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0%.</a:t>
            </a:r>
          </a:p>
          <a:p>
            <a:pPr algn="just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300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ja-JP" sz="1300" b="1" u="sng" dirty="0" smtClean="0">
                <a:solidFill>
                  <a:srgbClr val="663300"/>
                </a:solidFill>
                <a:latin typeface="Arial" pitchFamily="34" charset="0"/>
                <a:ea typeface="Arial Unicode MS" pitchFamily="50" charset="-128"/>
                <a:cs typeface="Arial" pitchFamily="34" charset="0"/>
              </a:rPr>
              <a:t>Дегустационные заметки:</a:t>
            </a:r>
            <a:endParaRPr lang="ru-RU" sz="1300" b="1" u="sng" dirty="0" smtClean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Цвет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Янтарный </a:t>
            </a:r>
            <a:r>
              <a:rPr lang="ru-RU" sz="1400" dirty="0" smtClean="0">
                <a:solidFill>
                  <a:srgbClr val="663300"/>
                </a:solidFill>
                <a:cs typeface="Times New Roman" pitchFamily="18" charset="0"/>
              </a:rPr>
              <a:t>.</a:t>
            </a:r>
          </a:p>
          <a:p>
            <a:pPr algn="just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Аромат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Тонкий дымный акцент. Груша и сухофрукты.</a:t>
            </a:r>
          </a:p>
          <a:p>
            <a:pPr algn="just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Вкус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Округлый, сбалансированный.</a:t>
            </a:r>
          </a:p>
          <a:p>
            <a:pPr algn="just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 u="sng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Послевкусие:</a:t>
            </a:r>
            <a:r>
              <a:rPr lang="ru-RU" sz="1300" b="1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300" dirty="0" smtClean="0">
                <a:solidFill>
                  <a:srgbClr val="663300"/>
                </a:solidFill>
                <a:latin typeface="Arial" pitchFamily="34" charset="0"/>
                <a:cs typeface="Arial" pitchFamily="34" charset="0"/>
              </a:rPr>
              <a:t>Пряное. Долгоиграющее, сладость и дубовые оттенки. </a:t>
            </a:r>
            <a:endParaRPr lang="en-US" sz="1300" dirty="0">
              <a:solidFill>
                <a:srgbClr val="6633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Группа 27"/>
          <p:cNvGrpSpPr>
            <a:grpSpLocks noChangeAspect="1"/>
          </p:cNvGrpSpPr>
          <p:nvPr/>
        </p:nvGrpSpPr>
        <p:grpSpPr>
          <a:xfrm>
            <a:off x="529779" y="5949350"/>
            <a:ext cx="4042221" cy="908674"/>
            <a:chOff x="247843" y="5271377"/>
            <a:chExt cx="5972205" cy="1386813"/>
          </a:xfrm>
        </p:grpSpPr>
        <p:pic>
          <p:nvPicPr>
            <p:cNvPr id="23" name="Picture 3" descr="C:\Documents and Settings\shilnik\Рабочий стол\tenjaku\home-img-flavors-01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7843" y="5271377"/>
              <a:ext cx="1340694" cy="1340694"/>
            </a:xfrm>
            <a:prstGeom prst="rect">
              <a:avLst/>
            </a:prstGeom>
            <a:noFill/>
            <a:ln>
              <a:noFill/>
            </a:ln>
            <a:effectLst>
              <a:innerShdw blurRad="114300">
                <a:prstClr val="black"/>
              </a:innerShdw>
            </a:effectLst>
          </p:spPr>
        </p:pic>
        <p:pic>
          <p:nvPicPr>
            <p:cNvPr id="24" name="Picture 4" descr="C:\Documents and Settings\shilnik\Рабочий стол\tenjaku\home-img-flavors-0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05857" y="5291358"/>
              <a:ext cx="1340694" cy="1352352"/>
            </a:xfrm>
            <a:prstGeom prst="rect">
              <a:avLst/>
            </a:prstGeom>
            <a:noFill/>
            <a:ln>
              <a:noFill/>
            </a:ln>
            <a:effectLst>
              <a:innerShdw blurRad="114300">
                <a:prstClr val="black"/>
              </a:innerShdw>
            </a:effectLst>
          </p:spPr>
        </p:pic>
        <p:pic>
          <p:nvPicPr>
            <p:cNvPr id="26" name="Picture 5" descr="C:\Documents and Settings\shilnik\Рабочий стол\tenjaku\home-img-flavors-03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0247" y="5295014"/>
              <a:ext cx="1351424" cy="1363176"/>
            </a:xfrm>
            <a:prstGeom prst="rect">
              <a:avLst/>
            </a:prstGeom>
            <a:noFill/>
            <a:ln>
              <a:noFill/>
            </a:ln>
            <a:effectLst>
              <a:innerShdw blurRad="114300">
                <a:prstClr val="black"/>
              </a:innerShdw>
            </a:effectLst>
          </p:spPr>
        </p:pic>
        <p:pic>
          <p:nvPicPr>
            <p:cNvPr id="27" name="Picture 6" descr="C:\Documents and Settings\shilnik\Рабочий стол\tenjaku\home-img-flavors-04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79354" y="5292643"/>
              <a:ext cx="1340694" cy="1340694"/>
            </a:xfrm>
            <a:prstGeom prst="rect">
              <a:avLst/>
            </a:prstGeom>
            <a:noFill/>
            <a:ln>
              <a:noFill/>
            </a:ln>
            <a:effectLst>
              <a:innerShdw blurRad="114300">
                <a:prstClr val="black"/>
              </a:innerShdw>
            </a:effectLst>
          </p:spPr>
        </p:pic>
      </p:grpSp>
      <p:pic>
        <p:nvPicPr>
          <p:cNvPr id="19" name="Picture 3" descr="G:\№1_РАБОТА ВЕЛЬД-21\КОЗЛОВ БАЗА ДАННЫХ АССОРТИМЕНТ\№1 ВИСКИ\04№ JAPAN\TENJAKU\TENJAKU_LOGO\logo-head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1367" y="180338"/>
            <a:ext cx="2315314" cy="585803"/>
          </a:xfrm>
          <a:prstGeom prst="rect">
            <a:avLst/>
          </a:prstGeom>
          <a:noFill/>
        </p:spPr>
      </p:pic>
      <p:pic>
        <p:nvPicPr>
          <p:cNvPr id="20" name="Picture 2" descr="F:\РАБОТА ВЕЛЬД-21\КОЗЛОВ БАЗА ДАННЫХ\Выставки-Награды\New_product - копия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14480" y="44530"/>
            <a:ext cx="877718" cy="864120"/>
          </a:xfrm>
          <a:prstGeom prst="rect">
            <a:avLst/>
          </a:prstGeom>
          <a:noFill/>
        </p:spPr>
      </p:pic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251520" y="116540"/>
            <a:ext cx="8626666" cy="71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ts val="2400"/>
              </a:lnSpc>
              <a:spcBef>
                <a:spcPct val="0"/>
              </a:spcBef>
              <a:buClrTx/>
              <a:buNone/>
              <a:defRPr/>
            </a:pPr>
            <a:r>
              <a:rPr lang="ru-RU" sz="2400" kern="0" dirty="0" smtClean="0">
                <a:solidFill>
                  <a:srgbClr val="663300"/>
                </a:solidFill>
                <a:latin typeface="Arial Black" pitchFamily="34" charset="0"/>
                <a:cs typeface="ＭＳ Ｐゴシック" charset="-128"/>
              </a:rPr>
              <a:t>Японский виски</a:t>
            </a:r>
          </a:p>
        </p:txBody>
      </p:sp>
      <p:pic>
        <p:nvPicPr>
          <p:cNvPr id="1027" name="Picture 3" descr="E:\№1_РАБОТА ВЕЛЬД-21\КОЗЛОВ БАЗА ДАННЫХ АССОРТИМЕНТ\№1 ВИСКИ\04№ JAPAN\TENJAKU\TENJAKU_PRODUCT\TENJAKU 40% 0,7л пуп\4631_TENJAKU 40% 0,7л пуп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93516" y="1883046"/>
            <a:ext cx="2711302" cy="4518837"/>
          </a:xfrm>
          <a:prstGeom prst="rect">
            <a:avLst/>
          </a:prstGeom>
          <a:noFill/>
        </p:spPr>
      </p:pic>
      <p:pic>
        <p:nvPicPr>
          <p:cNvPr id="18" name="Picture 2" descr="E:\№1_РАБОТА ВЕЛЬД-21\КОЗЛОВ БАЗА ДАННЫХ АССОРТИМЕНТ\№1 ВИСКИ\04№ JAPAN\TENJAKU\TENJAKU_PRODUCT\TENJAKU 40% 0,5л\4719_TENJAKU 40% 0,5л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64110" y="2672327"/>
            <a:ext cx="1248702" cy="37107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ld21_end">
  <a:themeElements>
    <a:clrScheme name="veld21_end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veld21_end">
      <a:majorFont>
        <a:latin typeface="Georgia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69900" marR="0" indent="-469900" algn="l" defTabSz="914400" rtl="0" eaLnBrk="1" fontAlgn="base" latinLnBrk="0" hangingPunct="1">
          <a:lnSpc>
            <a:spcPct val="80000"/>
          </a:lnSpc>
          <a:spcBef>
            <a:spcPct val="100000"/>
          </a:spcBef>
          <a:spcAft>
            <a:spcPct val="0"/>
          </a:spcAft>
          <a:buClr>
            <a:srgbClr val="663300"/>
          </a:buClr>
          <a:buSzTx/>
          <a:buFontTx/>
          <a:buChar char="•"/>
          <a:tabLst/>
          <a:defRPr kumimoji="0" lang="ru-RU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69900" marR="0" indent="-469900" algn="l" defTabSz="914400" rtl="0" eaLnBrk="1" fontAlgn="base" latinLnBrk="0" hangingPunct="1">
          <a:lnSpc>
            <a:spcPct val="80000"/>
          </a:lnSpc>
          <a:spcBef>
            <a:spcPct val="100000"/>
          </a:spcBef>
          <a:spcAft>
            <a:spcPct val="0"/>
          </a:spcAft>
          <a:buClr>
            <a:srgbClr val="663300"/>
          </a:buClr>
          <a:buSzTx/>
          <a:buFontTx/>
          <a:buChar char="•"/>
          <a:tabLst/>
          <a:defRPr kumimoji="0" lang="ru-RU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veld21_end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ld21_end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ld21_end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ld21_end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ld21_end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ld21_end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ld21_end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ld21_end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ld21_end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veld21_end">
  <a:themeElements>
    <a:clrScheme name="1_veld21_end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1_veld21_end">
      <a:majorFont>
        <a:latin typeface="Georgia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69900" marR="0" indent="-469900" algn="l" defTabSz="914400" rtl="0" eaLnBrk="1" fontAlgn="base" latinLnBrk="0" hangingPunct="1">
          <a:lnSpc>
            <a:spcPct val="80000"/>
          </a:lnSpc>
          <a:spcBef>
            <a:spcPct val="100000"/>
          </a:spcBef>
          <a:spcAft>
            <a:spcPct val="0"/>
          </a:spcAft>
          <a:buClr>
            <a:srgbClr val="663300"/>
          </a:buClr>
          <a:buSzTx/>
          <a:buFontTx/>
          <a:buChar char="•"/>
          <a:tabLst/>
          <a:defRPr kumimoji="0" lang="ru-RU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69900" marR="0" indent="-469900" algn="l" defTabSz="914400" rtl="0" eaLnBrk="1" fontAlgn="base" latinLnBrk="0" hangingPunct="1">
          <a:lnSpc>
            <a:spcPct val="80000"/>
          </a:lnSpc>
          <a:spcBef>
            <a:spcPct val="100000"/>
          </a:spcBef>
          <a:spcAft>
            <a:spcPct val="0"/>
          </a:spcAft>
          <a:buClr>
            <a:srgbClr val="663300"/>
          </a:buClr>
          <a:buSzTx/>
          <a:buFontTx/>
          <a:buChar char="•"/>
          <a:tabLst/>
          <a:defRPr kumimoji="0" lang="ru-RU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veld21_end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veld21_end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veld21_end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veld21_end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veld21_end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veld21_end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veld21_end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veld21_end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veld21_end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eld21_end 2">
    <a:dk1>
      <a:srgbClr val="000000"/>
    </a:dk1>
    <a:lt1>
      <a:srgbClr val="FFFFFF"/>
    </a:lt1>
    <a:dk2>
      <a:srgbClr val="420000"/>
    </a:dk2>
    <a:lt2>
      <a:srgbClr val="660000"/>
    </a:lt2>
    <a:accent1>
      <a:srgbClr val="CCCC00"/>
    </a:accent1>
    <a:accent2>
      <a:srgbClr val="999966"/>
    </a:accent2>
    <a:accent3>
      <a:srgbClr val="FFFFFF"/>
    </a:accent3>
    <a:accent4>
      <a:srgbClr val="000000"/>
    </a:accent4>
    <a:accent5>
      <a:srgbClr val="E2E2AA"/>
    </a:accent5>
    <a:accent6>
      <a:srgbClr val="8A8A5C"/>
    </a:accent6>
    <a:hlink>
      <a:srgbClr val="996633"/>
    </a:hlink>
    <a:folHlink>
      <a:srgbClr val="993300"/>
    </a:folHlink>
  </a:clrScheme>
</a:themeOverride>
</file>

<file path=ppt/theme/themeOverride2.xml><?xml version="1.0" encoding="utf-8"?>
<a:themeOverride xmlns:a="http://schemas.openxmlformats.org/drawingml/2006/main">
  <a:clrScheme name="veld21_end 2">
    <a:dk1>
      <a:srgbClr val="000000"/>
    </a:dk1>
    <a:lt1>
      <a:srgbClr val="FFFFFF"/>
    </a:lt1>
    <a:dk2>
      <a:srgbClr val="420000"/>
    </a:dk2>
    <a:lt2>
      <a:srgbClr val="660000"/>
    </a:lt2>
    <a:accent1>
      <a:srgbClr val="CCCC00"/>
    </a:accent1>
    <a:accent2>
      <a:srgbClr val="999966"/>
    </a:accent2>
    <a:accent3>
      <a:srgbClr val="FFFFFF"/>
    </a:accent3>
    <a:accent4>
      <a:srgbClr val="000000"/>
    </a:accent4>
    <a:accent5>
      <a:srgbClr val="E2E2AA"/>
    </a:accent5>
    <a:accent6>
      <a:srgbClr val="8A8A5C"/>
    </a:accent6>
    <a:hlink>
      <a:srgbClr val="996633"/>
    </a:hlink>
    <a:folHlink>
      <a:srgbClr val="9933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veld21_end</Template>
  <TotalTime>72779</TotalTime>
  <Words>4442</Words>
  <Application>Microsoft Office PowerPoint</Application>
  <PresentationFormat>Экран (4:3)</PresentationFormat>
  <Paragraphs>492</Paragraphs>
  <Slides>37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37</vt:i4>
      </vt:variant>
    </vt:vector>
  </HeadingPairs>
  <TitlesOfParts>
    <vt:vector size="39" baseType="lpstr">
      <vt:lpstr>veld21_end</vt:lpstr>
      <vt:lpstr>1_veld21_end</vt:lpstr>
      <vt:lpstr>Слайд 1</vt:lpstr>
      <vt:lpstr>Эксклюзивные партнеры 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NIRVANA 40% OF 0,7л п/уп  НИРВАНА 40% ОФ 0,7л п/уп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PUNI GOLD 43% OF 0,7л п/уп Пуни Голд 43% ОФ 0,7л п/уп</vt:lpstr>
      <vt:lpstr>Слайд 37</vt:lpstr>
    </vt:vector>
  </TitlesOfParts>
  <Company>ВЕЛЬД-21 ООО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VELD-21</dc:title>
  <dc:subject>Крепкий алкоголь</dc:subject>
  <dc:creator>Козлов Алексей</dc:creator>
  <cp:lastModifiedBy>Макарчук Ярослав Анатольевич</cp:lastModifiedBy>
  <cp:revision>6498</cp:revision>
  <dcterms:created xsi:type="dcterms:W3CDTF">2005-06-02T14:49:29Z</dcterms:created>
  <dcterms:modified xsi:type="dcterms:W3CDTF">2020-08-19T07:54:04Z</dcterms:modified>
</cp:coreProperties>
</file>